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Default Extension="avi" ContentType="video/avi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5143500" type="screen16x9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420" y="168"/>
      </p:cViewPr>
      <p:guideLst>
        <p:guide orient="horz" pos="1620"/>
        <p:guide orient="horz" pos="214"/>
        <p:guide orient="horz" pos="3026"/>
        <p:guide orient="horz" pos="2754"/>
        <p:guide pos="2880"/>
        <p:guide pos="2653"/>
        <p:guide pos="204"/>
        <p:guide pos="5556"/>
        <p:guide pos="3107"/>
        <p:guide pos="1429"/>
        <p:guide pos="43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E1612-52D9-44CD-BDE0-D8610F3122FF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CD59A-F39B-4C21-9CB8-90F858932A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4757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CD59A-F39B-4C21-9CB8-90F858932A9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411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0852-1647-49B9-B597-81F4F1CEE5F2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D74B-7C82-4CDF-BE71-2DD7CC2EFF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14658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0852-1647-49B9-B597-81F4F1CEE5F2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D74B-7C82-4CDF-BE71-2DD7CC2EFF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25485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0852-1647-49B9-B597-81F4F1CEE5F2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D74B-7C82-4CDF-BE71-2DD7CC2EFF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21626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0852-1647-49B9-B597-81F4F1CEE5F2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D74B-7C82-4CDF-BE71-2DD7CC2EFF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345062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0852-1647-49B9-B597-81F4F1CEE5F2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D74B-7C82-4CDF-BE71-2DD7CC2EFF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489273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0852-1647-49B9-B597-81F4F1CEE5F2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D74B-7C82-4CDF-BE71-2DD7CC2EFF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106806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0852-1647-49B9-B597-81F4F1CEE5F2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D74B-7C82-4CDF-BE71-2DD7CC2EFF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38865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0852-1647-49B9-B597-81F4F1CEE5F2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D74B-7C82-4CDF-BE71-2DD7CC2EFF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88090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0852-1647-49B9-B597-81F4F1CEE5F2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D74B-7C82-4CDF-BE71-2DD7CC2EFF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403116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0852-1647-49B9-B597-81F4F1CEE5F2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D74B-7C82-4CDF-BE71-2DD7CC2EFF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468620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0852-1647-49B9-B597-81F4F1CEE5F2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D74B-7C82-4CDF-BE71-2DD7CC2EFF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974202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E0852-1647-49B9-B597-81F4F1CEE5F2}" type="datetimeFigureOut">
              <a:rPr lang="ru-RU" smtClean="0"/>
              <a:pPr/>
              <a:t>02.10.2016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3D74B-7C82-4CDF-BE71-2DD7CC2EFF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7844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avi"/><Relationship Id="rId5" Type="http://schemas.openxmlformats.org/officeDocument/2006/relationships/image" Target="../media/image4.png"/><Relationship Id="rId4" Type="http://schemas.microsoft.com/office/2007/relationships/media" Target="../media/media1.avi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12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10.jpe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095" y="123478"/>
            <a:ext cx="84963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600" b="1" dirty="0" smtClean="0">
                <a:solidFill>
                  <a:schemeClr val="tx2"/>
                </a:solidFill>
              </a:rPr>
              <a:t>Дозиметрия.</a:t>
            </a:r>
          </a:p>
          <a:p>
            <a:pPr algn="ctr"/>
            <a:r>
              <a:rPr lang="ru-RU" sz="4600" b="1" dirty="0" smtClean="0">
                <a:solidFill>
                  <a:schemeClr val="tx2"/>
                </a:solidFill>
              </a:rPr>
              <a:t>Период полураспада.</a:t>
            </a:r>
          </a:p>
          <a:p>
            <a:pPr algn="ctr"/>
            <a:r>
              <a:rPr lang="ru-RU" sz="4600" b="1" dirty="0" smtClean="0">
                <a:solidFill>
                  <a:schemeClr val="tx2"/>
                </a:solidFill>
              </a:rPr>
              <a:t>Закон </a:t>
            </a:r>
            <a:r>
              <a:rPr lang="ru-RU" sz="4600" b="1" dirty="0">
                <a:solidFill>
                  <a:schemeClr val="tx2"/>
                </a:solidFill>
              </a:rPr>
              <a:t>радиоактивного </a:t>
            </a:r>
            <a:r>
              <a:rPr lang="ru-RU" sz="4600" b="1" dirty="0" smtClean="0">
                <a:solidFill>
                  <a:schemeClr val="tx2"/>
                </a:solidFill>
              </a:rPr>
              <a:t>распада</a:t>
            </a:r>
            <a:endParaRPr lang="ru-RU" sz="4600" b="1" dirty="0">
              <a:solidFill>
                <a:schemeClr val="tx2"/>
              </a:solidFill>
            </a:endParaRPr>
          </a:p>
        </p:txBody>
      </p:sp>
      <p:pic>
        <p:nvPicPr>
          <p:cNvPr id="3" name="Picture 4" descr="http://geoliss.ru/uploads/injenernaya_ecology/_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5" y="2549252"/>
            <a:ext cx="2642926" cy="189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4342" y="2417554"/>
            <a:ext cx="3528392" cy="239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76956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17767" y="263426"/>
            <a:ext cx="388778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alibri" pitchFamily="34" charset="0"/>
                <a:cs typeface="Calibri" pitchFamily="34" charset="0"/>
              </a:rPr>
              <a:t>Радиоактивность </a:t>
            </a:r>
            <a:r>
              <a:rPr lang="ru-RU" dirty="0">
                <a:latin typeface="Calibri" pitchFamily="34" charset="0"/>
                <a:cs typeface="Calibri" pitchFamily="34" charset="0"/>
              </a:rPr>
              <a:t>—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это явление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са-мопроизвольного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превращения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неус-тойчивого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изотопа одного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химичес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-кого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эле­мента в изотоп другого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эле-мента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сопровождающееся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испуска-нием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частиц,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обладающих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большой проникающей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способ­ностью.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Rectangle 4"/>
              <p:cNvSpPr>
                <a:spLocks noChangeArrowheads="1"/>
              </p:cNvSpPr>
              <p:nvPr/>
            </p:nvSpPr>
            <p:spPr bwMode="auto">
              <a:xfrm>
                <a:off x="4917766" y="2427734"/>
                <a:ext cx="3887787" cy="6488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R="0" lvl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1" normalizeH="0" baseline="0" dirty="0" smtClean="0">
                    <a:latin typeface="Calibri" pitchFamily="34" charset="0"/>
                    <a:ea typeface="Calibri" pitchFamily="34" charset="0"/>
                    <a:cs typeface="Calibri" pitchFamily="34" charset="0"/>
                  </a:rPr>
                  <a:t>Альфа-распад</a:t>
                </a:r>
                <a:r>
                  <a:rPr kumimoji="0" lang="ru-RU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latin typeface="Calibri" pitchFamily="34" charset="0"/>
                    <a:ea typeface="Calibri" pitchFamily="34" charset="0"/>
                    <a:cs typeface="Calibri" pitchFamily="34" charset="0"/>
                  </a:rPr>
                  <a:t> характеризуется вылетом ядра атома гелия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kumimoji="0" lang="ru-RU" i="1" cap="none" normalizeH="0" baseline="0" smtClean="0">
                            <a:ln>
                              <a:noFill/>
                            </a:ln>
                            <a:solidFill>
                              <a:srgbClr val="003366"/>
                            </a:solidFill>
                            <a:latin typeface="Cambria Math"/>
                            <a:cs typeface="Calibri" pitchFamily="34" charset="0"/>
                          </a:rPr>
                        </m:ctrlPr>
                      </m:sPrePr>
                      <m:sub>
                        <m:r>
                          <a:rPr kumimoji="0" lang="ru-RU" b="0" i="1" cap="none" normalizeH="0" baseline="0" smtClean="0">
                            <a:ln>
                              <a:noFill/>
                            </a:ln>
                            <a:solidFill>
                              <a:srgbClr val="003366"/>
                            </a:solidFill>
                            <a:latin typeface="Cambria Math"/>
                            <a:cs typeface="Calibri" pitchFamily="34" charset="0"/>
                          </a:rPr>
                          <m:t>2</m:t>
                        </m:r>
                      </m:sub>
                      <m:sup>
                        <m:r>
                          <a:rPr lang="ru-RU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4</m:t>
                        </m:r>
                      </m:sup>
                      <m:e>
                        <m:r>
                          <a:rPr lang="en-US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𝐻𝑒</m:t>
                        </m:r>
                      </m:e>
                    </m:sPre>
                  </m:oMath>
                </a14:m>
                <a:r>
                  <a:rPr kumimoji="0" lang="ru-RU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17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17766" y="2427734"/>
                <a:ext cx="3887787" cy="64889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413" t="-3738" b="-1495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Прямоугольник 17"/>
          <p:cNvSpPr/>
          <p:nvPr/>
        </p:nvSpPr>
        <p:spPr>
          <a:xfrm>
            <a:off x="4898256" y="3266219"/>
            <a:ext cx="4039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libri" pitchFamily="34" charset="0"/>
                <a:cs typeface="Calibri" pitchFamily="34" charset="0"/>
              </a:rPr>
              <a:t>Бета-распад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состоит в том, что ядра самопроизвольно испускают электрон.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17766" y="4063124"/>
            <a:ext cx="3930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libri" pitchFamily="34" charset="0"/>
                <a:cs typeface="Calibri" pitchFamily="34" charset="0"/>
              </a:rPr>
              <a:t>Гамма-излучение</a:t>
            </a:r>
            <a:r>
              <a:rPr lang="ru-RU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—</a:t>
            </a:r>
            <a:r>
              <a:rPr lang="ru-RU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поток </a:t>
            </a:r>
            <a:r>
              <a:rPr lang="el-GR" dirty="0" smtClean="0">
                <a:latin typeface="Calibri" pitchFamily="34" charset="0"/>
                <a:cs typeface="Calibri" pitchFamily="34" charset="0"/>
              </a:rPr>
              <a:t>γ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-квантов. </a:t>
            </a:r>
            <a:endParaRPr lang="ru-RU" u="sng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излучение в магнитном поле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>
            <a:lum bright="-20000" contrast="40000"/>
          </a:blip>
          <a:stretch>
            <a:fillRect/>
          </a:stretch>
        </p:blipFill>
        <p:spPr>
          <a:xfrm>
            <a:off x="2472497" y="2606965"/>
            <a:ext cx="1727969" cy="2154090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467544" y="699542"/>
            <a:ext cx="1440160" cy="1440160"/>
            <a:chOff x="467544" y="699542"/>
            <a:chExt cx="1440160" cy="1440160"/>
          </a:xfrm>
        </p:grpSpPr>
        <p:sp>
          <p:nvSpPr>
            <p:cNvPr id="11" name="Овал 10"/>
            <p:cNvSpPr/>
            <p:nvPr/>
          </p:nvSpPr>
          <p:spPr>
            <a:xfrm>
              <a:off x="467544" y="699542"/>
              <a:ext cx="1440160" cy="144016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1043831" y="740874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756078" y="813180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612229" y="940857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539551" y="1516587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680587" y="1712481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1043775" y="1852005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852953" y="1563014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709104" y="1424784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677775" y="1227500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899927" y="742168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539552" y="1090890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480977" y="1313527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852954" y="1804284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1259632" y="1804283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1046515" y="1650113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817780" y="1056684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863419" y="1313527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1259632" y="780566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1007267" y="1460636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/>
            <p:cNvSpPr/>
            <p:nvPr/>
          </p:nvSpPr>
          <p:spPr>
            <a:xfrm>
              <a:off x="921783" y="932390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/>
            <p:cNvSpPr/>
            <p:nvPr/>
          </p:nvSpPr>
          <p:spPr>
            <a:xfrm>
              <a:off x="1140651" y="975063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1559757" y="1106093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1559757" y="1470586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1462705" y="1677901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1217916" y="1234738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/>
            <p:cNvSpPr/>
            <p:nvPr/>
          </p:nvSpPr>
          <p:spPr>
            <a:xfrm>
              <a:off x="1431148" y="1272086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/>
            <p:cNvSpPr/>
            <p:nvPr/>
          </p:nvSpPr>
          <p:spPr>
            <a:xfrm>
              <a:off x="1086495" y="1316787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1021558" y="1147919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1462705" y="912835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1606553" y="1281987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1334212" y="1054523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/>
            <p:cNvSpPr/>
            <p:nvPr/>
          </p:nvSpPr>
          <p:spPr>
            <a:xfrm>
              <a:off x="1259631" y="1569684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1294964" y="1415935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737864" y="698204"/>
            <a:ext cx="1004656" cy="1004656"/>
            <a:chOff x="2218772" y="339725"/>
            <a:chExt cx="1004656" cy="1004656"/>
          </a:xfrm>
        </p:grpSpPr>
        <p:sp>
          <p:nvSpPr>
            <p:cNvPr id="56" name="Овал 55"/>
            <p:cNvSpPr/>
            <p:nvPr/>
          </p:nvSpPr>
          <p:spPr>
            <a:xfrm>
              <a:off x="2218772" y="339725"/>
              <a:ext cx="1004656" cy="1004656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/>
            <p:cNvSpPr/>
            <p:nvPr/>
          </p:nvSpPr>
          <p:spPr>
            <a:xfrm>
              <a:off x="2218772" y="629305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2649403" y="446151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/>
            <p:cNvSpPr/>
            <p:nvPr/>
          </p:nvSpPr>
          <p:spPr>
            <a:xfrm>
              <a:off x="2536154" y="348541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/>
            <p:cNvSpPr/>
            <p:nvPr/>
          </p:nvSpPr>
          <p:spPr>
            <a:xfrm>
              <a:off x="2339850" y="485457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2295058" y="897098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/>
            <p:cNvSpPr/>
            <p:nvPr/>
          </p:nvSpPr>
          <p:spPr>
            <a:xfrm>
              <a:off x="2401552" y="728961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Овал 72"/>
            <p:cNvSpPr/>
            <p:nvPr/>
          </p:nvSpPr>
          <p:spPr>
            <a:xfrm>
              <a:off x="2447191" y="985804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Овал 73"/>
            <p:cNvSpPr/>
            <p:nvPr/>
          </p:nvSpPr>
          <p:spPr>
            <a:xfrm>
              <a:off x="2843404" y="452843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Овал 75"/>
            <p:cNvSpPr/>
            <p:nvPr/>
          </p:nvSpPr>
          <p:spPr>
            <a:xfrm>
              <a:off x="2505555" y="604667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Овал 76"/>
            <p:cNvSpPr/>
            <p:nvPr/>
          </p:nvSpPr>
          <p:spPr>
            <a:xfrm>
              <a:off x="2724423" y="647340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Овал 80"/>
            <p:cNvSpPr/>
            <p:nvPr/>
          </p:nvSpPr>
          <p:spPr>
            <a:xfrm>
              <a:off x="2801688" y="907015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/>
            <p:cNvSpPr/>
            <p:nvPr/>
          </p:nvSpPr>
          <p:spPr>
            <a:xfrm>
              <a:off x="2670267" y="989064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Овал 83"/>
            <p:cNvSpPr/>
            <p:nvPr/>
          </p:nvSpPr>
          <p:spPr>
            <a:xfrm>
              <a:off x="2605330" y="820196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Овал 86"/>
            <p:cNvSpPr/>
            <p:nvPr/>
          </p:nvSpPr>
          <p:spPr>
            <a:xfrm>
              <a:off x="2917984" y="726800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27707" y="945402"/>
            <a:ext cx="1147134" cy="1161606"/>
            <a:chOff x="2161321" y="1327817"/>
            <a:chExt cx="1147134" cy="1161606"/>
          </a:xfrm>
        </p:grpSpPr>
        <p:sp>
          <p:nvSpPr>
            <p:cNvPr id="15" name="Овал 14"/>
            <p:cNvSpPr/>
            <p:nvPr/>
          </p:nvSpPr>
          <p:spPr>
            <a:xfrm>
              <a:off x="2161321" y="1327817"/>
              <a:ext cx="1147134" cy="1147134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2670756" y="1661034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2191483" y="1821749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2269607" y="2036129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2587607" y="2201726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/>
            <p:cNvSpPr/>
            <p:nvPr/>
          </p:nvSpPr>
          <p:spPr>
            <a:xfrm>
              <a:off x="2396785" y="1912735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/>
            <p:cNvSpPr/>
            <p:nvPr/>
          </p:nvSpPr>
          <p:spPr>
            <a:xfrm>
              <a:off x="2252936" y="1774505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/>
            <p:cNvSpPr/>
            <p:nvPr/>
          </p:nvSpPr>
          <p:spPr>
            <a:xfrm>
              <a:off x="2221607" y="1577221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2401551" y="1668756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2316046" y="1433372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2878044" y="1452761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2404056" y="2137977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/>
            <p:cNvSpPr/>
            <p:nvPr/>
          </p:nvSpPr>
          <p:spPr>
            <a:xfrm>
              <a:off x="2803464" y="2154004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/>
            <p:cNvSpPr/>
            <p:nvPr/>
          </p:nvSpPr>
          <p:spPr>
            <a:xfrm>
              <a:off x="2590347" y="1999834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/>
            <p:cNvSpPr/>
            <p:nvPr/>
          </p:nvSpPr>
          <p:spPr>
            <a:xfrm>
              <a:off x="2551099" y="1810357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Овал 77"/>
            <p:cNvSpPr/>
            <p:nvPr/>
          </p:nvSpPr>
          <p:spPr>
            <a:xfrm>
              <a:off x="2557304" y="1515197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Овал 78"/>
            <p:cNvSpPr/>
            <p:nvPr/>
          </p:nvSpPr>
          <p:spPr>
            <a:xfrm>
              <a:off x="3016177" y="1812605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/>
            <p:cNvSpPr/>
            <p:nvPr/>
          </p:nvSpPr>
          <p:spPr>
            <a:xfrm>
              <a:off x="2925211" y="1994129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Овал 81"/>
            <p:cNvSpPr/>
            <p:nvPr/>
          </p:nvSpPr>
          <p:spPr>
            <a:xfrm>
              <a:off x="2974980" y="1621807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Овал 84"/>
            <p:cNvSpPr/>
            <p:nvPr/>
          </p:nvSpPr>
          <p:spPr>
            <a:xfrm>
              <a:off x="2511258" y="1344381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Овал 85"/>
            <p:cNvSpPr/>
            <p:nvPr/>
          </p:nvSpPr>
          <p:spPr>
            <a:xfrm>
              <a:off x="2818989" y="1517185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Овал 87"/>
            <p:cNvSpPr/>
            <p:nvPr/>
          </p:nvSpPr>
          <p:spPr>
            <a:xfrm>
              <a:off x="2803463" y="1919405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/>
            <p:cNvSpPr/>
            <p:nvPr/>
          </p:nvSpPr>
          <p:spPr>
            <a:xfrm>
              <a:off x="2838796" y="1765656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/>
            <p:cNvSpPr/>
            <p:nvPr/>
          </p:nvSpPr>
          <p:spPr>
            <a:xfrm>
              <a:off x="2709205" y="1362416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2" name="Группа 91"/>
          <p:cNvGrpSpPr/>
          <p:nvPr/>
        </p:nvGrpSpPr>
        <p:grpSpPr>
          <a:xfrm>
            <a:off x="853644" y="1194806"/>
            <a:ext cx="557383" cy="557383"/>
            <a:chOff x="3078513" y="1995853"/>
            <a:chExt cx="557383" cy="557383"/>
          </a:xfrm>
        </p:grpSpPr>
        <p:sp>
          <p:nvSpPr>
            <p:cNvPr id="91" name="Овал 90"/>
            <p:cNvSpPr/>
            <p:nvPr/>
          </p:nvSpPr>
          <p:spPr>
            <a:xfrm>
              <a:off x="3078513" y="1995853"/>
              <a:ext cx="557383" cy="557383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Овал 92"/>
            <p:cNvSpPr/>
            <p:nvPr/>
          </p:nvSpPr>
          <p:spPr>
            <a:xfrm>
              <a:off x="3256994" y="2250782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Овал 93"/>
            <p:cNvSpPr/>
            <p:nvPr/>
          </p:nvSpPr>
          <p:spPr>
            <a:xfrm>
              <a:off x="3164509" y="2043259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/>
            <p:cNvSpPr/>
            <p:nvPr/>
          </p:nvSpPr>
          <p:spPr>
            <a:xfrm>
              <a:off x="3332699" y="2107008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/>
            <p:cNvSpPr/>
            <p:nvPr/>
          </p:nvSpPr>
          <p:spPr>
            <a:xfrm>
              <a:off x="3099296" y="2150902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193249" y="3280040"/>
            <a:ext cx="1729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Ионизирующее излучение</a:t>
            </a:r>
            <a:endParaRPr lang="ru-RU" dirty="0"/>
          </a:p>
        </p:txBody>
      </p:sp>
      <p:cxnSp>
        <p:nvCxnSpPr>
          <p:cNvPr id="99" name="Прямая со стрелкой 98"/>
          <p:cNvCxnSpPr>
            <a:stCxn id="97" idx="3"/>
          </p:cNvCxnSpPr>
          <p:nvPr/>
        </p:nvCxnSpPr>
        <p:spPr>
          <a:xfrm flipV="1">
            <a:off x="1923028" y="2752182"/>
            <a:ext cx="848772" cy="8510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>
            <a:stCxn id="97" idx="3"/>
          </p:cNvCxnSpPr>
          <p:nvPr/>
        </p:nvCxnSpPr>
        <p:spPr>
          <a:xfrm flipV="1">
            <a:off x="1923028" y="3266219"/>
            <a:ext cx="1640860" cy="33698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Прямая со стрелкой 102"/>
          <p:cNvCxnSpPr>
            <a:stCxn id="97" idx="3"/>
          </p:cNvCxnSpPr>
          <p:nvPr/>
        </p:nvCxnSpPr>
        <p:spPr>
          <a:xfrm flipV="1">
            <a:off x="1923028" y="2859782"/>
            <a:ext cx="1413453" cy="7434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129368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repeatCount="3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5E-6 -4.93827E-6 L 0.11979 0.0774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0" y="385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61111E-6 2.96296E-6 L 0.20208 -0.05 " pathEditMode="relative" ptsTypes="AA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8.61111E-6 -7.40741E-7 L 0.26077 0.12593 " pathEditMode="relative" ptsTypes="AA">
                                      <p:cBhvr>
                                        <p:cTn id="32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129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69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/>
      <p:bldP spid="17" grpId="0" animBg="1"/>
      <p:bldP spid="18" grpId="0"/>
      <p:bldP spid="19" grpId="0"/>
      <p:bldP spid="9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850" y="316209"/>
            <a:ext cx="3887788" cy="10618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100" dirty="0" smtClean="0">
                <a:solidFill>
                  <a:schemeClr val="tx1"/>
                </a:solidFill>
              </a:rPr>
              <a:t>Факторы, влияющие на степень и характер отрицательного воздействия радиации</a:t>
            </a:r>
            <a:endParaRPr lang="ru-RU" sz="21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6524" y="2343706"/>
            <a:ext cx="1383777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Переданная</a:t>
            </a:r>
          </a:p>
          <a:p>
            <a:pPr algn="ctr"/>
            <a:r>
              <a:rPr lang="ru-RU" dirty="0" smtClean="0"/>
              <a:t>энергия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555776" y="2343705"/>
            <a:ext cx="1383777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sz="900" dirty="0" smtClean="0"/>
          </a:p>
          <a:p>
            <a:pPr algn="ctr"/>
            <a:r>
              <a:rPr lang="ru-RU" dirty="0" smtClean="0"/>
              <a:t>Масса тела</a:t>
            </a:r>
          </a:p>
          <a:p>
            <a:pPr algn="ctr"/>
            <a:endParaRPr lang="ru-RU" sz="900" dirty="0"/>
          </a:p>
        </p:txBody>
      </p:sp>
      <p:sp>
        <p:nvSpPr>
          <p:cNvPr id="6" name="Штриховая стрелка вправо 5"/>
          <p:cNvSpPr/>
          <p:nvPr/>
        </p:nvSpPr>
        <p:spPr>
          <a:xfrm rot="7752139">
            <a:off x="1033420" y="1668156"/>
            <a:ext cx="940609" cy="444156"/>
          </a:xfrm>
          <a:prstGeom prst="stripedRightArrow">
            <a:avLst>
              <a:gd name="adj1" fmla="val 50000"/>
              <a:gd name="adj2" fmla="val 93814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946427" y="261627"/>
            <a:ext cx="38877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Поглощенная доза </a:t>
            </a:r>
            <a:r>
              <a:rPr lang="ru-RU" dirty="0">
                <a:solidFill>
                  <a:srgbClr val="C00000"/>
                </a:solidFill>
              </a:rPr>
              <a:t>излучения </a:t>
            </a:r>
            <a:r>
              <a:rPr lang="ru-RU" dirty="0" smtClean="0"/>
              <a:t>— это величина, равная </a:t>
            </a:r>
            <a:r>
              <a:rPr lang="ru-RU" dirty="0"/>
              <a:t>отношению </a:t>
            </a:r>
            <a:r>
              <a:rPr lang="ru-RU" dirty="0" err="1" smtClean="0"/>
              <a:t>энер-гии</a:t>
            </a:r>
            <a:r>
              <a:rPr lang="ru-RU" dirty="0" smtClean="0"/>
              <a:t> </a:t>
            </a:r>
            <a:r>
              <a:rPr lang="ru-RU" dirty="0"/>
              <a:t>ионизирующего излучения, </a:t>
            </a:r>
            <a:r>
              <a:rPr lang="ru-RU" dirty="0" err="1" smtClean="0"/>
              <a:t>пог</a:t>
            </a:r>
            <a:r>
              <a:rPr lang="ru-RU" dirty="0" smtClean="0"/>
              <a:t>-лощенной </a:t>
            </a:r>
            <a:r>
              <a:rPr lang="ru-RU" dirty="0"/>
              <a:t>облучаемым веществом, к массе этого вещества</a:t>
            </a:r>
            <a:r>
              <a:rPr lang="ru-RU" dirty="0" smtClean="0"/>
              <a:t>.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6417476" y="1739798"/>
                <a:ext cx="917559" cy="6090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𝐷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7476" y="1739798"/>
                <a:ext cx="917559" cy="60907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Скругленный прямоугольник 9"/>
          <p:cNvSpPr/>
          <p:nvPr/>
        </p:nvSpPr>
        <p:spPr>
          <a:xfrm>
            <a:off x="6417476" y="1739798"/>
            <a:ext cx="917559" cy="60907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11775" y="3210105"/>
            <a:ext cx="39083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 </a:t>
            </a:r>
            <a:r>
              <a:rPr lang="ru-RU" dirty="0" smtClean="0"/>
              <a:t>Гр </a:t>
            </a:r>
            <a:r>
              <a:rPr lang="ru-RU" dirty="0"/>
              <a:t>равен поглощенной дозе </a:t>
            </a:r>
            <a:r>
              <a:rPr lang="ru-RU" dirty="0" err="1" smtClean="0"/>
              <a:t>излуче-ния</a:t>
            </a:r>
            <a:r>
              <a:rPr lang="ru-RU" dirty="0"/>
              <a:t>, при которой облучаемому </a:t>
            </a:r>
            <a:r>
              <a:rPr lang="ru-RU" dirty="0" err="1" smtClean="0"/>
              <a:t>ве-ществу</a:t>
            </a:r>
            <a:r>
              <a:rPr lang="ru-RU" dirty="0" smtClean="0"/>
              <a:t> </a:t>
            </a:r>
            <a:r>
              <a:rPr lang="ru-RU" dirty="0"/>
              <a:t>массой 1 кг передается </a:t>
            </a:r>
            <a:r>
              <a:rPr lang="ru-RU" dirty="0" err="1" smtClean="0"/>
              <a:t>энер-гия</a:t>
            </a:r>
            <a:r>
              <a:rPr lang="ru-RU" dirty="0" smtClean="0"/>
              <a:t> </a:t>
            </a:r>
            <a:r>
              <a:rPr lang="ru-RU" dirty="0"/>
              <a:t>ионизирующего излучения 1 Дж.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>
                <a:off x="5292080" y="2574727"/>
                <a:ext cx="12808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𝐷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latin typeface="Cambria Math"/>
                            </a:rPr>
                            <m:t>Гр</m:t>
                          </m: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2574727"/>
                <a:ext cx="1280800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Box 12"/>
              <p:cNvSpPr txBox="1"/>
              <p:nvPr/>
            </p:nvSpPr>
            <p:spPr>
              <a:xfrm>
                <a:off x="7133471" y="2575144"/>
                <a:ext cx="139781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𝐷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latin typeface="Cambria Math"/>
                            </a:rPr>
                            <m:t>рад</m:t>
                          </m: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3471" y="2575144"/>
                <a:ext cx="1397819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491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Скругленный прямоугольник 13"/>
          <p:cNvSpPr/>
          <p:nvPr/>
        </p:nvSpPr>
        <p:spPr>
          <a:xfrm>
            <a:off x="5364088" y="2574727"/>
            <a:ext cx="1152128" cy="36933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191887" y="2585086"/>
            <a:ext cx="1274973" cy="36933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Штриховая стрелка вправо 16"/>
          <p:cNvSpPr/>
          <p:nvPr/>
        </p:nvSpPr>
        <p:spPr>
          <a:xfrm rot="13847861" flipH="1">
            <a:off x="2491248" y="1668157"/>
            <a:ext cx="940609" cy="444156"/>
          </a:xfrm>
          <a:prstGeom prst="stripedRightArrow">
            <a:avLst>
              <a:gd name="adj1" fmla="val 50000"/>
              <a:gd name="adj2" fmla="val 93814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25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68539" y="3210105"/>
            <a:ext cx="1943100" cy="15119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25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851" y="3210105"/>
            <a:ext cx="1871885" cy="15119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4479389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62443" y="195486"/>
            <a:ext cx="20191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Дозиметры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850" y="627534"/>
            <a:ext cx="8496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приборы для измерения поглощенной дозы излучения.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819019" y="3254552"/>
            <a:ext cx="1794781" cy="37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ионизационный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3076" name="Picture 4" descr="http://geoliss.ru/uploads/injenernaya_ecology/_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31649">
            <a:off x="3265488" y="1729868"/>
            <a:ext cx="3333750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im5.rhbz.org/im-113a/pdr113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8388" y="1127075"/>
            <a:ext cx="3158108" cy="267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895492" y="3465205"/>
            <a:ext cx="17723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счетчики частиц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79912" y="4227934"/>
            <a:ext cx="1584176" cy="37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сцинтиллятор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3080" name="Picture 8" descr="http://tetra.ua/production/dosimeter_radiometer/dkr-04/dkr-04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39230"/>
            <a:ext cx="2785120" cy="186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794077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4" name="Прямоугольник 4123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Хорда 7"/>
          <p:cNvSpPr/>
          <p:nvPr/>
        </p:nvSpPr>
        <p:spPr>
          <a:xfrm rot="10800000">
            <a:off x="-355612" y="692070"/>
            <a:ext cx="1368946" cy="1404082"/>
          </a:xfrm>
          <a:prstGeom prst="chord">
            <a:avLst>
              <a:gd name="adj1" fmla="val 5378612"/>
              <a:gd name="adj2" fmla="val 1621154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362" y="195486"/>
            <a:ext cx="38725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 </a:t>
            </a:r>
            <a:r>
              <a:rPr lang="ru-RU" dirty="0"/>
              <a:t>одинаковой поглощенной дозе </a:t>
            </a:r>
            <a:r>
              <a:rPr lang="ru-RU" u="sng" dirty="0"/>
              <a:t>разные виды излучений </a:t>
            </a:r>
            <a:r>
              <a:rPr lang="ru-RU" dirty="0"/>
              <a:t>вызывают </a:t>
            </a:r>
            <a:r>
              <a:rPr lang="ru-RU" u="sng" dirty="0"/>
              <a:t>разные по величине</a:t>
            </a:r>
            <a:r>
              <a:rPr lang="ru-RU" dirty="0"/>
              <a:t> биологические </a:t>
            </a:r>
            <a:r>
              <a:rPr lang="ru-RU" u="sng" dirty="0"/>
              <a:t>эффекты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44027" y="339725"/>
            <a:ext cx="943513" cy="2204716"/>
          </a:xfrm>
          <a:prstGeom prst="rect">
            <a:avLst/>
          </a:prstGeom>
        </p:spPr>
      </p:pic>
      <p:sp>
        <p:nvSpPr>
          <p:cNvPr id="7" name="Пятно 2 6"/>
          <p:cNvSpPr/>
          <p:nvPr/>
        </p:nvSpPr>
        <p:spPr>
          <a:xfrm>
            <a:off x="3371877" y="820037"/>
            <a:ext cx="651777" cy="513656"/>
          </a:xfrm>
          <a:prstGeom prst="irregularSeal2">
            <a:avLst/>
          </a:prstGeom>
          <a:solidFill>
            <a:srgbClr val="FFFF00"/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grpSp>
        <p:nvGrpSpPr>
          <p:cNvPr id="4103" name="Группа 4102"/>
          <p:cNvGrpSpPr/>
          <p:nvPr/>
        </p:nvGrpSpPr>
        <p:grpSpPr>
          <a:xfrm>
            <a:off x="40990" y="724126"/>
            <a:ext cx="930610" cy="1343568"/>
            <a:chOff x="40990" y="724126"/>
            <a:chExt cx="930610" cy="1343568"/>
          </a:xfrm>
        </p:grpSpPr>
        <p:sp>
          <p:nvSpPr>
            <p:cNvPr id="5" name="Хорда 4"/>
            <p:cNvSpPr/>
            <p:nvPr/>
          </p:nvSpPr>
          <p:spPr>
            <a:xfrm rot="10800000">
              <a:off x="40990" y="1070968"/>
              <a:ext cx="575742" cy="646286"/>
            </a:xfrm>
            <a:prstGeom prst="chord">
              <a:avLst>
                <a:gd name="adj1" fmla="val 5365431"/>
                <a:gd name="adj2" fmla="val 16200000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328861" y="1090726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400869" y="1119883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32954" y="1238164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333289" y="1166156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70161" y="1167594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405297" y="1191891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324433" y="1496493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370397" y="1535919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328526" y="1643931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328861" y="1571923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441301" y="1568501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93725" y="1612615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327485" y="1284381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399493" y="1313538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331578" y="1431819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331913" y="1359811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68785" y="1361249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403921" y="1385546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34157" y="1506693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453393" y="1227895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448246" y="1434429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491493" y="1532434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388963" y="1467823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392150" y="1254152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494445" y="1470689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530449" y="1287803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511164" y="1233818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468785" y="1299421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544725" y="1349542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516682" y="1406079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/>
            <p:cNvSpPr/>
            <p:nvPr/>
          </p:nvSpPr>
          <p:spPr>
            <a:xfrm>
              <a:off x="349238" y="724126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/>
            <p:cNvSpPr/>
            <p:nvPr/>
          </p:nvSpPr>
          <p:spPr>
            <a:xfrm>
              <a:off x="342950" y="965113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546436" y="1406079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434158" y="843558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530449" y="1462882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496392" y="1018718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/>
            <p:cNvSpPr/>
            <p:nvPr/>
          </p:nvSpPr>
          <p:spPr>
            <a:xfrm>
              <a:off x="624918" y="943405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/>
            <p:cNvSpPr/>
            <p:nvPr/>
          </p:nvSpPr>
          <p:spPr>
            <a:xfrm>
              <a:off x="616733" y="807554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602457" y="1126730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755576" y="998960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757287" y="1167594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652737" y="1284381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/>
            <p:cNvSpPr/>
            <p:nvPr/>
          </p:nvSpPr>
          <p:spPr>
            <a:xfrm>
              <a:off x="899592" y="1277534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/>
            <p:cNvSpPr/>
            <p:nvPr/>
          </p:nvSpPr>
          <p:spPr>
            <a:xfrm>
              <a:off x="745878" y="1370075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705781" y="1571923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590712" y="1578701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863588" y="1542697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/>
            <p:cNvSpPr/>
            <p:nvPr/>
          </p:nvSpPr>
          <p:spPr>
            <a:xfrm>
              <a:off x="645171" y="1434685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/>
            <p:cNvSpPr/>
            <p:nvPr/>
          </p:nvSpPr>
          <p:spPr>
            <a:xfrm>
              <a:off x="511164" y="1683458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/>
            <p:cNvSpPr/>
            <p:nvPr/>
          </p:nvSpPr>
          <p:spPr>
            <a:xfrm>
              <a:off x="696343" y="1851670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673870" y="1719462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827584" y="1679935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520254" y="1923678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403921" y="1887674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/>
            <p:cNvSpPr/>
            <p:nvPr/>
          </p:nvSpPr>
          <p:spPr>
            <a:xfrm>
              <a:off x="403586" y="1743402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/>
            <p:cNvSpPr/>
            <p:nvPr/>
          </p:nvSpPr>
          <p:spPr>
            <a:xfrm>
              <a:off x="549884" y="1815410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/>
            <p:cNvSpPr/>
            <p:nvPr/>
          </p:nvSpPr>
          <p:spPr>
            <a:xfrm>
              <a:off x="899592" y="1421550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758156" y="1001117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863588" y="1119883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356518" y="1995686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387686" y="1251539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/>
            <p:cNvSpPr/>
            <p:nvPr/>
          </p:nvSpPr>
          <p:spPr>
            <a:xfrm>
              <a:off x="511164" y="1238164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4096" name="Прямая со стрелкой 4095"/>
          <p:cNvCxnSpPr>
            <a:stCxn id="70" idx="2"/>
          </p:cNvCxnSpPr>
          <p:nvPr/>
        </p:nvCxnSpPr>
        <p:spPr>
          <a:xfrm flipV="1">
            <a:off x="511164" y="879562"/>
            <a:ext cx="1468548" cy="39460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>
            <a:off x="1979712" y="879562"/>
            <a:ext cx="1556051" cy="2047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102" name="Группа 4101"/>
          <p:cNvGrpSpPr/>
          <p:nvPr/>
        </p:nvGrpSpPr>
        <p:grpSpPr>
          <a:xfrm>
            <a:off x="323203" y="1229315"/>
            <a:ext cx="256249" cy="256608"/>
            <a:chOff x="1487606" y="555526"/>
            <a:chExt cx="346044" cy="324036"/>
          </a:xfrm>
        </p:grpSpPr>
        <p:sp>
          <p:nvSpPr>
            <p:cNvPr id="4100" name="Овал 4099"/>
            <p:cNvSpPr/>
            <p:nvPr/>
          </p:nvSpPr>
          <p:spPr>
            <a:xfrm>
              <a:off x="1487606" y="555526"/>
              <a:ext cx="346044" cy="324036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01" name="Овал 4100"/>
            <p:cNvSpPr/>
            <p:nvPr/>
          </p:nvSpPr>
          <p:spPr>
            <a:xfrm>
              <a:off x="1689634" y="637003"/>
              <a:ext cx="144016" cy="144016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Овал 77"/>
            <p:cNvSpPr/>
            <p:nvPr/>
          </p:nvSpPr>
          <p:spPr>
            <a:xfrm>
              <a:off x="1487606" y="627881"/>
              <a:ext cx="144016" cy="144016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Овал 78"/>
            <p:cNvSpPr/>
            <p:nvPr/>
          </p:nvSpPr>
          <p:spPr>
            <a:xfrm>
              <a:off x="1583668" y="709011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/>
            <p:cNvSpPr/>
            <p:nvPr/>
          </p:nvSpPr>
          <p:spPr>
            <a:xfrm>
              <a:off x="1583668" y="564995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1830309" y="742352"/>
            <a:ext cx="256249" cy="256608"/>
            <a:chOff x="1487606" y="555526"/>
            <a:chExt cx="346044" cy="324036"/>
          </a:xfrm>
        </p:grpSpPr>
        <p:sp>
          <p:nvSpPr>
            <p:cNvPr id="84" name="Овал 83"/>
            <p:cNvSpPr/>
            <p:nvPr/>
          </p:nvSpPr>
          <p:spPr>
            <a:xfrm>
              <a:off x="1487606" y="555526"/>
              <a:ext cx="346044" cy="324036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Овал 84"/>
            <p:cNvSpPr/>
            <p:nvPr/>
          </p:nvSpPr>
          <p:spPr>
            <a:xfrm>
              <a:off x="1689634" y="637003"/>
              <a:ext cx="144016" cy="144016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Овал 85"/>
            <p:cNvSpPr/>
            <p:nvPr/>
          </p:nvSpPr>
          <p:spPr>
            <a:xfrm>
              <a:off x="1487606" y="627881"/>
              <a:ext cx="144016" cy="144016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Овал 86"/>
            <p:cNvSpPr/>
            <p:nvPr/>
          </p:nvSpPr>
          <p:spPr>
            <a:xfrm>
              <a:off x="1583668" y="709011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Овал 87"/>
            <p:cNvSpPr/>
            <p:nvPr/>
          </p:nvSpPr>
          <p:spPr>
            <a:xfrm>
              <a:off x="1583668" y="564995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104" name="TextBox 4103"/>
          <p:cNvSpPr txBox="1"/>
          <p:nvPr/>
        </p:nvSpPr>
        <p:spPr>
          <a:xfrm>
            <a:off x="3474787" y="938365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20 </a:t>
            </a:r>
            <a:r>
              <a:rPr lang="ru-RU" sz="1200" dirty="0" smtClean="0"/>
              <a:t>γ</a:t>
            </a:r>
            <a:endParaRPr lang="ru-RU" sz="1200" dirty="0"/>
          </a:p>
        </p:txBody>
      </p:sp>
      <p:cxnSp>
        <p:nvCxnSpPr>
          <p:cNvPr id="4108" name="Прямая со стрелкой 4107"/>
          <p:cNvCxnSpPr>
            <a:stCxn id="90" idx="6"/>
            <a:endCxn id="91" idx="6"/>
          </p:cNvCxnSpPr>
          <p:nvPr/>
        </p:nvCxnSpPr>
        <p:spPr>
          <a:xfrm flipV="1">
            <a:off x="506314" y="1310172"/>
            <a:ext cx="1502648" cy="130545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3" name="Прямая со стрелкой 4112"/>
          <p:cNvCxnSpPr>
            <a:stCxn id="91" idx="2"/>
          </p:cNvCxnSpPr>
          <p:nvPr/>
        </p:nvCxnSpPr>
        <p:spPr>
          <a:xfrm>
            <a:off x="1864946" y="1310172"/>
            <a:ext cx="1832819" cy="193655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06" name="Группа 4105"/>
          <p:cNvGrpSpPr/>
          <p:nvPr/>
        </p:nvGrpSpPr>
        <p:grpSpPr>
          <a:xfrm>
            <a:off x="3541091" y="1361836"/>
            <a:ext cx="417014" cy="276224"/>
            <a:chOff x="4572000" y="1653359"/>
            <a:chExt cx="417014" cy="276224"/>
          </a:xfrm>
        </p:grpSpPr>
        <p:sp>
          <p:nvSpPr>
            <p:cNvPr id="3" name="Пятно 2 2"/>
            <p:cNvSpPr/>
            <p:nvPr/>
          </p:nvSpPr>
          <p:spPr>
            <a:xfrm>
              <a:off x="4572000" y="1653359"/>
              <a:ext cx="417014" cy="276224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05" name="TextBox 4104"/>
            <p:cNvSpPr txBox="1"/>
            <p:nvPr/>
          </p:nvSpPr>
          <p:spPr>
            <a:xfrm>
              <a:off x="4584780" y="1660665"/>
              <a:ext cx="39145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50" dirty="0" smtClean="0"/>
                <a:t>10</a:t>
              </a:r>
              <a:r>
                <a:rPr lang="el-GR" sz="1050" dirty="0" smtClean="0"/>
                <a:t>γ</a:t>
              </a:r>
              <a:endParaRPr lang="ru-RU" sz="1050" dirty="0"/>
            </a:p>
          </p:txBody>
        </p:sp>
      </p:grpSp>
      <p:sp>
        <p:nvSpPr>
          <p:cNvPr id="91" name="Овал 90"/>
          <p:cNvSpPr/>
          <p:nvPr/>
        </p:nvSpPr>
        <p:spPr>
          <a:xfrm>
            <a:off x="1864946" y="1233165"/>
            <a:ext cx="144016" cy="15401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5" name="Группа 104"/>
          <p:cNvGrpSpPr/>
          <p:nvPr/>
        </p:nvGrpSpPr>
        <p:grpSpPr>
          <a:xfrm>
            <a:off x="3600062" y="1705373"/>
            <a:ext cx="299071" cy="253468"/>
            <a:chOff x="4572000" y="1595967"/>
            <a:chExt cx="417014" cy="333616"/>
          </a:xfrm>
        </p:grpSpPr>
        <p:sp>
          <p:nvSpPr>
            <p:cNvPr id="106" name="Пятно 2 105"/>
            <p:cNvSpPr/>
            <p:nvPr/>
          </p:nvSpPr>
          <p:spPr>
            <a:xfrm>
              <a:off x="4572000" y="1653359"/>
              <a:ext cx="417014" cy="276224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TextBox 106"/>
            <p:cNvSpPr txBox="1"/>
            <p:nvPr/>
          </p:nvSpPr>
          <p:spPr>
            <a:xfrm rot="479068">
              <a:off x="4616334" y="1595967"/>
              <a:ext cx="24397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050" dirty="0" smtClean="0"/>
                <a:t>γ</a:t>
              </a:r>
              <a:endParaRPr lang="ru-RU" sz="1050" dirty="0"/>
            </a:p>
          </p:txBody>
        </p:sp>
      </p:grpSp>
      <p:sp>
        <p:nvSpPr>
          <p:cNvPr id="90" name="Овал 89"/>
          <p:cNvSpPr/>
          <p:nvPr/>
        </p:nvSpPr>
        <p:spPr>
          <a:xfrm>
            <a:off x="362298" y="1363710"/>
            <a:ext cx="144016" cy="15401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cxnSp>
        <p:nvCxnSpPr>
          <p:cNvPr id="4117" name="Прямая со стрелкой 4116"/>
          <p:cNvCxnSpPr>
            <a:stCxn id="103" idx="6"/>
            <a:endCxn id="104" idx="6"/>
          </p:cNvCxnSpPr>
          <p:nvPr/>
        </p:nvCxnSpPr>
        <p:spPr>
          <a:xfrm flipV="1">
            <a:off x="778786" y="1615702"/>
            <a:ext cx="1233847" cy="138863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04" name="Овал 103"/>
          <p:cNvSpPr/>
          <p:nvPr/>
        </p:nvSpPr>
        <p:spPr>
          <a:xfrm>
            <a:off x="1866623" y="1542697"/>
            <a:ext cx="146010" cy="14601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3" name="Прямая со стрелкой 112"/>
          <p:cNvCxnSpPr>
            <a:stCxn id="104" idx="6"/>
            <a:endCxn id="107" idx="2"/>
          </p:cNvCxnSpPr>
          <p:nvPr/>
        </p:nvCxnSpPr>
        <p:spPr>
          <a:xfrm>
            <a:off x="2012633" y="1615702"/>
            <a:ext cx="1693313" cy="281651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03" name="Овал 102"/>
          <p:cNvSpPr/>
          <p:nvPr/>
        </p:nvSpPr>
        <p:spPr>
          <a:xfrm>
            <a:off x="632776" y="1681560"/>
            <a:ext cx="146010" cy="14601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22" name="TextBox 4121"/>
          <p:cNvSpPr txBox="1"/>
          <p:nvPr/>
        </p:nvSpPr>
        <p:spPr>
          <a:xfrm rot="637384">
            <a:off x="2298144" y="645410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002060"/>
                </a:solidFill>
              </a:rPr>
              <a:t>K =</a:t>
            </a:r>
            <a:r>
              <a:rPr lang="en-US" sz="1600" dirty="0" smtClean="0">
                <a:solidFill>
                  <a:srgbClr val="002060"/>
                </a:solidFill>
              </a:rPr>
              <a:t> 20</a:t>
            </a:r>
            <a:endParaRPr lang="ru-RU" sz="1600" i="1" dirty="0">
              <a:solidFill>
                <a:srgbClr val="002060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 rot="511167">
            <a:off x="2289775" y="1072214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002060"/>
                </a:solidFill>
              </a:rPr>
              <a:t>K =</a:t>
            </a:r>
            <a:r>
              <a:rPr lang="en-US" sz="1600" dirty="0" smtClean="0">
                <a:solidFill>
                  <a:srgbClr val="002060"/>
                </a:solidFill>
              </a:rPr>
              <a:t> 10</a:t>
            </a:r>
            <a:endParaRPr lang="ru-RU" sz="1600" i="1" dirty="0">
              <a:solidFill>
                <a:srgbClr val="002060"/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 rot="943238">
            <a:off x="2408240" y="1450001"/>
            <a:ext cx="5918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002060"/>
                </a:solidFill>
              </a:rPr>
              <a:t>K =</a:t>
            </a:r>
            <a:r>
              <a:rPr lang="en-US" sz="1600" dirty="0" smtClean="0">
                <a:solidFill>
                  <a:srgbClr val="002060"/>
                </a:solidFill>
              </a:rPr>
              <a:t> 1</a:t>
            </a:r>
            <a:endParaRPr lang="ru-RU" sz="1600" i="1" dirty="0">
              <a:solidFill>
                <a:srgbClr val="002060"/>
              </a:solidFill>
            </a:endParaRPr>
          </a:p>
        </p:txBody>
      </p:sp>
      <p:sp>
        <p:nvSpPr>
          <p:cNvPr id="4123" name="Прямоугольник 4122"/>
          <p:cNvSpPr/>
          <p:nvPr/>
        </p:nvSpPr>
        <p:spPr>
          <a:xfrm>
            <a:off x="4921722" y="1350560"/>
            <a:ext cx="38725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К</a:t>
            </a:r>
            <a:r>
              <a:rPr lang="ru-RU" dirty="0" smtClean="0">
                <a:solidFill>
                  <a:srgbClr val="C00000"/>
                </a:solidFill>
              </a:rPr>
              <a:t>оэффициент качества</a:t>
            </a:r>
            <a:r>
              <a:rPr lang="ru-RU" dirty="0" smtClean="0"/>
              <a:t> (</a:t>
            </a:r>
            <a:r>
              <a:rPr lang="en-US" i="1" dirty="0" smtClean="0">
                <a:solidFill>
                  <a:schemeClr val="tx2"/>
                </a:solidFill>
              </a:rPr>
              <a:t>k</a:t>
            </a:r>
            <a:r>
              <a:rPr lang="ru-RU" dirty="0" smtClean="0"/>
              <a:t>) </a:t>
            </a:r>
            <a:r>
              <a:rPr lang="ru-RU" dirty="0" err="1" smtClean="0"/>
              <a:t>показыва</a:t>
            </a:r>
            <a:r>
              <a:rPr lang="en-US" dirty="0" smtClean="0"/>
              <a:t>-</a:t>
            </a:r>
            <a:r>
              <a:rPr lang="ru-RU" dirty="0" err="1" smtClean="0"/>
              <a:t>ет</a:t>
            </a:r>
            <a:r>
              <a:rPr lang="ru-RU" dirty="0"/>
              <a:t>, во сколько раз радиационная </a:t>
            </a:r>
            <a:r>
              <a:rPr lang="ru-RU" dirty="0" smtClean="0"/>
              <a:t>опасность </a:t>
            </a:r>
            <a:r>
              <a:rPr lang="ru-RU" dirty="0"/>
              <a:t>от воздействия на живой </a:t>
            </a:r>
            <a:r>
              <a:rPr lang="ru-RU" dirty="0" smtClean="0"/>
              <a:t>организм </a:t>
            </a:r>
            <a:r>
              <a:rPr lang="ru-RU" dirty="0"/>
              <a:t>данного вида излучения больше, чем от воздействия </a:t>
            </a:r>
            <a:r>
              <a:rPr lang="el-GR" dirty="0" smtClean="0"/>
              <a:t>γ</a:t>
            </a:r>
            <a:r>
              <a:rPr lang="ru-RU" dirty="0" smtClean="0"/>
              <a:t>-</a:t>
            </a:r>
            <a:r>
              <a:rPr lang="ru-RU" dirty="0" err="1" smtClean="0"/>
              <a:t>излу</a:t>
            </a:r>
            <a:r>
              <a:rPr lang="en-US" dirty="0" smtClean="0"/>
              <a:t>-</a:t>
            </a:r>
            <a:r>
              <a:rPr lang="ru-RU" dirty="0" err="1" smtClean="0"/>
              <a:t>чения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125" name="Прямоугольник 4124"/>
          <p:cNvSpPr/>
          <p:nvPr/>
        </p:nvSpPr>
        <p:spPr>
          <a:xfrm>
            <a:off x="4932363" y="3056940"/>
            <a:ext cx="38877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Эквивалентная доза излучения </a:t>
            </a:r>
            <a:r>
              <a:rPr lang="ru-RU" dirty="0"/>
              <a:t>— это величина, определяющая </a:t>
            </a:r>
            <a:r>
              <a:rPr lang="ru-RU" dirty="0" err="1" smtClean="0"/>
              <a:t>воздейст</a:t>
            </a:r>
            <a:r>
              <a:rPr lang="en-US" dirty="0" smtClean="0"/>
              <a:t>-</a:t>
            </a:r>
            <a:r>
              <a:rPr lang="ru-RU" dirty="0" err="1" smtClean="0"/>
              <a:t>вие</a:t>
            </a:r>
            <a:r>
              <a:rPr lang="ru-RU" dirty="0" smtClean="0"/>
              <a:t> </a:t>
            </a:r>
            <a:r>
              <a:rPr lang="ru-RU" dirty="0"/>
              <a:t>излучения на организм, и равная произведение поглощенной дозы на коэффициент качества.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26" name="TextBox 4125"/>
              <p:cNvSpPr txBox="1"/>
              <p:nvPr/>
            </p:nvSpPr>
            <p:spPr>
              <a:xfrm>
                <a:off x="1328856" y="2735554"/>
                <a:ext cx="187936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ru-RU" sz="2000" b="0" i="1" smtClean="0">
                              <a:latin typeface="Cambria Math"/>
                            </a:rPr>
                            <m:t>э</m:t>
                          </m:r>
                        </m:sub>
                      </m:sSub>
                      <m:r>
                        <a:rPr lang="ru-RU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𝐻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𝑘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𝐷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4126" name="TextBox 4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856" y="2735554"/>
                <a:ext cx="1879361" cy="40011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27" name="Скругленный прямоугольник 4126"/>
          <p:cNvSpPr/>
          <p:nvPr/>
        </p:nvSpPr>
        <p:spPr>
          <a:xfrm>
            <a:off x="1395317" y="2735554"/>
            <a:ext cx="1746440" cy="36933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1" name="Прямоугольник 70"/>
              <p:cNvSpPr/>
              <p:nvPr/>
            </p:nvSpPr>
            <p:spPr>
              <a:xfrm>
                <a:off x="319381" y="3607102"/>
                <a:ext cx="147213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ru-RU" sz="2000" i="1">
                                  <a:latin typeface="Cambria Math"/>
                                </a:rPr>
                                <m:t>э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sz="2000" b="0" i="1" smtClean="0">
                              <a:latin typeface="Cambria Math"/>
                            </a:rPr>
                            <m:t>Зв</m:t>
                          </m:r>
                        </m:e>
                      </m:d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71" name="Прямоугольник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381" y="3607102"/>
                <a:ext cx="1472134" cy="40011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Скругленный прямоугольник 71"/>
          <p:cNvSpPr/>
          <p:nvPr/>
        </p:nvSpPr>
        <p:spPr>
          <a:xfrm>
            <a:off x="319381" y="3607102"/>
            <a:ext cx="1472134" cy="4001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6" name="Прямоугольник 125"/>
              <p:cNvSpPr/>
              <p:nvPr/>
            </p:nvSpPr>
            <p:spPr>
              <a:xfrm>
                <a:off x="2644073" y="3565803"/>
                <a:ext cx="161480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ru-RU" sz="2000" i="1">
                                  <a:latin typeface="Cambria Math"/>
                                </a:rPr>
                                <m:t>э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sz="2000" b="0" i="1" smtClean="0">
                              <a:latin typeface="Cambria Math"/>
                            </a:rPr>
                            <m:t>Бэр</m:t>
                          </m:r>
                        </m:e>
                      </m:d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26" name="Прямоугольник 1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073" y="3565803"/>
                <a:ext cx="1614801" cy="400110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7" name="Скругленный прямоугольник 126"/>
          <p:cNvSpPr/>
          <p:nvPr/>
        </p:nvSpPr>
        <p:spPr>
          <a:xfrm>
            <a:off x="2715406" y="3565803"/>
            <a:ext cx="1472134" cy="4001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52744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-9.87654E-7 L 0.16579 -0.0963 " pathEditMode="relative" ptsTypes="AA">
                                      <p:cBhvr>
                                        <p:cTn id="22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2000"/>
                                        <p:tgtEl>
                                          <p:spTgt spid="4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8.14815E-6 L 0.175 0.0432 " pathEditMode="relative" ptsTypes="AA">
                                      <p:cBhvr>
                                        <p:cTn id="3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00093 L 0.16441 -0.02438 " pathEditMode="relative" ptsTypes="AA">
                                      <p:cBhvr>
                                        <p:cTn id="58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2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0092 L 0.19393 0.03734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87" y="182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2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-3.20988E-6 L 0.13593 -0.0287 " pathEditMode="relative" ptsTypes="AA">
                                      <p:cBhvr>
                                        <p:cTn id="87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0" dur="2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500"/>
                            </p:stCondLst>
                            <p:childTnLst>
                              <p:par>
                                <p:cTn id="9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0.00185 L 0.19445 0.04383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70" y="2284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2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500"/>
                            </p:stCondLst>
                            <p:childTnLst>
                              <p:par>
                                <p:cTn id="10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7" grpId="0" animBg="1"/>
      <p:bldP spid="4104" grpId="0"/>
      <p:bldP spid="91" grpId="0" animBg="1"/>
      <p:bldP spid="91" grpId="1" animBg="1"/>
      <p:bldP spid="91" grpId="2" animBg="1"/>
      <p:bldP spid="90" grpId="0" animBg="1"/>
      <p:bldP spid="90" grpId="1" animBg="1"/>
      <p:bldP spid="104" grpId="0" animBg="1"/>
      <p:bldP spid="104" grpId="1" animBg="1"/>
      <p:bldP spid="104" grpId="2" animBg="1"/>
      <p:bldP spid="103" grpId="0" animBg="1"/>
      <p:bldP spid="103" grpId="1" animBg="1"/>
      <p:bldP spid="4122" grpId="0"/>
      <p:bldP spid="117" grpId="0"/>
      <p:bldP spid="118" grpId="0"/>
      <p:bldP spid="4123" grpId="0"/>
      <p:bldP spid="4125" grpId="0"/>
      <p:bldP spid="4126" grpId="0" animBg="1"/>
      <p:bldP spid="4127" grpId="0" animBg="1"/>
      <p:bldP spid="71" grpId="0" animBg="1"/>
      <p:bldP spid="72" grpId="0" animBg="1"/>
      <p:bldP spid="126" grpId="0" animBg="1"/>
      <p:bldP spid="1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Прямоугольник 103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 descr="http://www.samopoznanie.lv/images/stories/Biblioteka/Zaglushki/CigunDao/legki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67494"/>
            <a:ext cx="1911688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proiod.info/wp-content/uploads/2011/11/thyroid-gland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49" t="1451" r="7805"/>
          <a:stretch/>
        </p:blipFill>
        <p:spPr bwMode="auto">
          <a:xfrm>
            <a:off x="2290825" y="2572041"/>
            <a:ext cx="1943100" cy="237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-360623" y="1851414"/>
            <a:ext cx="1368946" cy="1404082"/>
            <a:chOff x="-355612" y="692070"/>
            <a:chExt cx="1368946" cy="1404082"/>
          </a:xfrm>
        </p:grpSpPr>
        <p:sp>
          <p:nvSpPr>
            <p:cNvPr id="76" name="Хорда 75"/>
            <p:cNvSpPr/>
            <p:nvPr/>
          </p:nvSpPr>
          <p:spPr>
            <a:xfrm rot="10800000">
              <a:off x="-355612" y="692070"/>
              <a:ext cx="1368946" cy="1404082"/>
            </a:xfrm>
            <a:prstGeom prst="chord">
              <a:avLst>
                <a:gd name="adj1" fmla="val 5378612"/>
                <a:gd name="adj2" fmla="val 16211542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7" name="Группа 76"/>
            <p:cNvGrpSpPr/>
            <p:nvPr/>
          </p:nvGrpSpPr>
          <p:grpSpPr>
            <a:xfrm>
              <a:off x="40990" y="724126"/>
              <a:ext cx="930610" cy="1343568"/>
              <a:chOff x="40990" y="724126"/>
              <a:chExt cx="930610" cy="1343568"/>
            </a:xfrm>
          </p:grpSpPr>
          <p:sp>
            <p:nvSpPr>
              <p:cNvPr id="78" name="Хорда 77"/>
              <p:cNvSpPr/>
              <p:nvPr/>
            </p:nvSpPr>
            <p:spPr>
              <a:xfrm rot="10800000">
                <a:off x="40990" y="1070968"/>
                <a:ext cx="575742" cy="646286"/>
              </a:xfrm>
              <a:prstGeom prst="chord">
                <a:avLst>
                  <a:gd name="adj1" fmla="val 5365431"/>
                  <a:gd name="adj2" fmla="val 16200000"/>
                </a:avLst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9" name="Овал 78"/>
              <p:cNvSpPr/>
              <p:nvPr/>
            </p:nvSpPr>
            <p:spPr>
              <a:xfrm>
                <a:off x="328861" y="1090726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0" name="Овал 79"/>
              <p:cNvSpPr/>
              <p:nvPr/>
            </p:nvSpPr>
            <p:spPr>
              <a:xfrm>
                <a:off x="400869" y="1119883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1" name="Овал 80"/>
              <p:cNvSpPr/>
              <p:nvPr/>
            </p:nvSpPr>
            <p:spPr>
              <a:xfrm>
                <a:off x="332954" y="1238164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2" name="Овал 81"/>
              <p:cNvSpPr/>
              <p:nvPr/>
            </p:nvSpPr>
            <p:spPr>
              <a:xfrm>
                <a:off x="333289" y="1166156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3" name="Овал 82"/>
              <p:cNvSpPr/>
              <p:nvPr/>
            </p:nvSpPr>
            <p:spPr>
              <a:xfrm>
                <a:off x="470161" y="1167594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4" name="Овал 83"/>
              <p:cNvSpPr/>
              <p:nvPr/>
            </p:nvSpPr>
            <p:spPr>
              <a:xfrm>
                <a:off x="405297" y="1191891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5" name="Овал 84"/>
              <p:cNvSpPr/>
              <p:nvPr/>
            </p:nvSpPr>
            <p:spPr>
              <a:xfrm>
                <a:off x="324433" y="1496493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6" name="Овал 85"/>
              <p:cNvSpPr/>
              <p:nvPr/>
            </p:nvSpPr>
            <p:spPr>
              <a:xfrm>
                <a:off x="370397" y="1535919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7" name="Овал 86"/>
              <p:cNvSpPr/>
              <p:nvPr/>
            </p:nvSpPr>
            <p:spPr>
              <a:xfrm>
                <a:off x="328526" y="1643931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8" name="Овал 87"/>
              <p:cNvSpPr/>
              <p:nvPr/>
            </p:nvSpPr>
            <p:spPr>
              <a:xfrm>
                <a:off x="328861" y="1571923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9" name="Овал 88"/>
              <p:cNvSpPr/>
              <p:nvPr/>
            </p:nvSpPr>
            <p:spPr>
              <a:xfrm>
                <a:off x="441301" y="1568501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0" name="Овал 89"/>
              <p:cNvSpPr/>
              <p:nvPr/>
            </p:nvSpPr>
            <p:spPr>
              <a:xfrm>
                <a:off x="393725" y="1612615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1" name="Овал 90"/>
              <p:cNvSpPr/>
              <p:nvPr/>
            </p:nvSpPr>
            <p:spPr>
              <a:xfrm>
                <a:off x="327485" y="1284381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2" name="Овал 91"/>
              <p:cNvSpPr/>
              <p:nvPr/>
            </p:nvSpPr>
            <p:spPr>
              <a:xfrm>
                <a:off x="399493" y="1313538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3" name="Овал 92"/>
              <p:cNvSpPr/>
              <p:nvPr/>
            </p:nvSpPr>
            <p:spPr>
              <a:xfrm>
                <a:off x="331578" y="1431819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4" name="Овал 93"/>
              <p:cNvSpPr/>
              <p:nvPr/>
            </p:nvSpPr>
            <p:spPr>
              <a:xfrm>
                <a:off x="331913" y="1359811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5" name="Овал 94"/>
              <p:cNvSpPr/>
              <p:nvPr/>
            </p:nvSpPr>
            <p:spPr>
              <a:xfrm>
                <a:off x="468785" y="1361249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03921" y="1385546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7" name="Овал 96"/>
              <p:cNvSpPr/>
              <p:nvPr/>
            </p:nvSpPr>
            <p:spPr>
              <a:xfrm>
                <a:off x="434157" y="1506693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8" name="Овал 97"/>
              <p:cNvSpPr/>
              <p:nvPr/>
            </p:nvSpPr>
            <p:spPr>
              <a:xfrm>
                <a:off x="453393" y="1227895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9" name="Овал 98"/>
              <p:cNvSpPr/>
              <p:nvPr/>
            </p:nvSpPr>
            <p:spPr>
              <a:xfrm>
                <a:off x="448246" y="1434429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0" name="Овал 99"/>
              <p:cNvSpPr/>
              <p:nvPr/>
            </p:nvSpPr>
            <p:spPr>
              <a:xfrm>
                <a:off x="491493" y="1532434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1" name="Овал 100"/>
              <p:cNvSpPr/>
              <p:nvPr/>
            </p:nvSpPr>
            <p:spPr>
              <a:xfrm>
                <a:off x="388963" y="1467823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2" name="Овал 101"/>
              <p:cNvSpPr/>
              <p:nvPr/>
            </p:nvSpPr>
            <p:spPr>
              <a:xfrm>
                <a:off x="392150" y="1254152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3" name="Овал 102"/>
              <p:cNvSpPr/>
              <p:nvPr/>
            </p:nvSpPr>
            <p:spPr>
              <a:xfrm>
                <a:off x="494445" y="1470689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4" name="Овал 103"/>
              <p:cNvSpPr/>
              <p:nvPr/>
            </p:nvSpPr>
            <p:spPr>
              <a:xfrm>
                <a:off x="530449" y="1287803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5" name="Овал 104"/>
              <p:cNvSpPr/>
              <p:nvPr/>
            </p:nvSpPr>
            <p:spPr>
              <a:xfrm>
                <a:off x="511164" y="1233818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6" name="Овал 105"/>
              <p:cNvSpPr/>
              <p:nvPr/>
            </p:nvSpPr>
            <p:spPr>
              <a:xfrm>
                <a:off x="468785" y="1299421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7" name="Овал 106"/>
              <p:cNvSpPr/>
              <p:nvPr/>
            </p:nvSpPr>
            <p:spPr>
              <a:xfrm>
                <a:off x="544725" y="1349542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8" name="Овал 107"/>
              <p:cNvSpPr/>
              <p:nvPr/>
            </p:nvSpPr>
            <p:spPr>
              <a:xfrm>
                <a:off x="516682" y="1406079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9" name="Овал 108"/>
              <p:cNvSpPr/>
              <p:nvPr/>
            </p:nvSpPr>
            <p:spPr>
              <a:xfrm>
                <a:off x="349238" y="724126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0" name="Овал 109"/>
              <p:cNvSpPr/>
              <p:nvPr/>
            </p:nvSpPr>
            <p:spPr>
              <a:xfrm>
                <a:off x="342950" y="965113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1" name="Овал 110"/>
              <p:cNvSpPr/>
              <p:nvPr/>
            </p:nvSpPr>
            <p:spPr>
              <a:xfrm>
                <a:off x="546436" y="1406079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2" name="Овал 111"/>
              <p:cNvSpPr/>
              <p:nvPr/>
            </p:nvSpPr>
            <p:spPr>
              <a:xfrm>
                <a:off x="434158" y="843558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3" name="Овал 112"/>
              <p:cNvSpPr/>
              <p:nvPr/>
            </p:nvSpPr>
            <p:spPr>
              <a:xfrm>
                <a:off x="530449" y="1462882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4" name="Овал 113"/>
              <p:cNvSpPr/>
              <p:nvPr/>
            </p:nvSpPr>
            <p:spPr>
              <a:xfrm>
                <a:off x="496392" y="1018718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5" name="Овал 114"/>
              <p:cNvSpPr/>
              <p:nvPr/>
            </p:nvSpPr>
            <p:spPr>
              <a:xfrm>
                <a:off x="624918" y="943405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6" name="Овал 115"/>
              <p:cNvSpPr/>
              <p:nvPr/>
            </p:nvSpPr>
            <p:spPr>
              <a:xfrm>
                <a:off x="616733" y="807554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602457" y="1126730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8" name="Овал 117"/>
              <p:cNvSpPr/>
              <p:nvPr/>
            </p:nvSpPr>
            <p:spPr>
              <a:xfrm>
                <a:off x="755576" y="998960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9" name="Овал 118"/>
              <p:cNvSpPr/>
              <p:nvPr/>
            </p:nvSpPr>
            <p:spPr>
              <a:xfrm>
                <a:off x="757287" y="1167594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0" name="Овал 119"/>
              <p:cNvSpPr/>
              <p:nvPr/>
            </p:nvSpPr>
            <p:spPr>
              <a:xfrm>
                <a:off x="652737" y="1284381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1" name="Овал 120"/>
              <p:cNvSpPr/>
              <p:nvPr/>
            </p:nvSpPr>
            <p:spPr>
              <a:xfrm>
                <a:off x="899592" y="1277534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2" name="Овал 121"/>
              <p:cNvSpPr/>
              <p:nvPr/>
            </p:nvSpPr>
            <p:spPr>
              <a:xfrm>
                <a:off x="745878" y="1370075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3" name="Овал 122"/>
              <p:cNvSpPr/>
              <p:nvPr/>
            </p:nvSpPr>
            <p:spPr>
              <a:xfrm>
                <a:off x="705781" y="1571923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4" name="Овал 123"/>
              <p:cNvSpPr/>
              <p:nvPr/>
            </p:nvSpPr>
            <p:spPr>
              <a:xfrm>
                <a:off x="590712" y="1578701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5" name="Овал 124"/>
              <p:cNvSpPr/>
              <p:nvPr/>
            </p:nvSpPr>
            <p:spPr>
              <a:xfrm>
                <a:off x="863588" y="1542697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6" name="Овал 125"/>
              <p:cNvSpPr/>
              <p:nvPr/>
            </p:nvSpPr>
            <p:spPr>
              <a:xfrm>
                <a:off x="645171" y="1434685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7" name="Овал 126"/>
              <p:cNvSpPr/>
              <p:nvPr/>
            </p:nvSpPr>
            <p:spPr>
              <a:xfrm>
                <a:off x="511164" y="1683458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8" name="Овал 127"/>
              <p:cNvSpPr/>
              <p:nvPr/>
            </p:nvSpPr>
            <p:spPr>
              <a:xfrm>
                <a:off x="696343" y="1851670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9" name="Овал 128"/>
              <p:cNvSpPr/>
              <p:nvPr/>
            </p:nvSpPr>
            <p:spPr>
              <a:xfrm>
                <a:off x="673870" y="1719462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0" name="Овал 129"/>
              <p:cNvSpPr/>
              <p:nvPr/>
            </p:nvSpPr>
            <p:spPr>
              <a:xfrm>
                <a:off x="827584" y="1679935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1" name="Овал 130"/>
              <p:cNvSpPr/>
              <p:nvPr/>
            </p:nvSpPr>
            <p:spPr>
              <a:xfrm>
                <a:off x="520254" y="1923678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2" name="Овал 131"/>
              <p:cNvSpPr/>
              <p:nvPr/>
            </p:nvSpPr>
            <p:spPr>
              <a:xfrm>
                <a:off x="403921" y="1887674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3" name="Овал 132"/>
              <p:cNvSpPr/>
              <p:nvPr/>
            </p:nvSpPr>
            <p:spPr>
              <a:xfrm>
                <a:off x="403586" y="1743402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4" name="Овал 133"/>
              <p:cNvSpPr/>
              <p:nvPr/>
            </p:nvSpPr>
            <p:spPr>
              <a:xfrm>
                <a:off x="549884" y="1815410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5" name="Овал 134"/>
              <p:cNvSpPr/>
              <p:nvPr/>
            </p:nvSpPr>
            <p:spPr>
              <a:xfrm>
                <a:off x="899592" y="1421550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6" name="Овал 135"/>
              <p:cNvSpPr/>
              <p:nvPr/>
            </p:nvSpPr>
            <p:spPr>
              <a:xfrm>
                <a:off x="758156" y="1001117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7" name="Овал 136"/>
              <p:cNvSpPr/>
              <p:nvPr/>
            </p:nvSpPr>
            <p:spPr>
              <a:xfrm>
                <a:off x="863588" y="1119883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356518" y="1995686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9" name="Овал 138"/>
              <p:cNvSpPr/>
              <p:nvPr/>
            </p:nvSpPr>
            <p:spPr>
              <a:xfrm>
                <a:off x="387686" y="1251539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0" name="Овал 139"/>
              <p:cNvSpPr/>
              <p:nvPr/>
            </p:nvSpPr>
            <p:spPr>
              <a:xfrm>
                <a:off x="511164" y="1238164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1024" name="Полилиния 1023"/>
          <p:cNvSpPr/>
          <p:nvPr/>
        </p:nvSpPr>
        <p:spPr>
          <a:xfrm>
            <a:off x="581025" y="1543050"/>
            <a:ext cx="2114550" cy="876365"/>
          </a:xfrm>
          <a:custGeom>
            <a:avLst/>
            <a:gdLst>
              <a:gd name="connsiteX0" fmla="*/ 0 w 2114550"/>
              <a:gd name="connsiteY0" fmla="*/ 876300 h 876365"/>
              <a:gd name="connsiteX1" fmla="*/ 295275 w 2114550"/>
              <a:gd name="connsiteY1" fmla="*/ 171450 h 876365"/>
              <a:gd name="connsiteX2" fmla="*/ 771525 w 2114550"/>
              <a:gd name="connsiteY2" fmla="*/ 876300 h 876365"/>
              <a:gd name="connsiteX3" fmla="*/ 1000125 w 2114550"/>
              <a:gd name="connsiteY3" fmla="*/ 123825 h 876365"/>
              <a:gd name="connsiteX4" fmla="*/ 1343025 w 2114550"/>
              <a:gd name="connsiteY4" fmla="*/ 609600 h 876365"/>
              <a:gd name="connsiteX5" fmla="*/ 2114550 w 2114550"/>
              <a:gd name="connsiteY5" fmla="*/ 0 h 87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50" h="876365">
                <a:moveTo>
                  <a:pt x="0" y="876300"/>
                </a:moveTo>
                <a:cubicBezTo>
                  <a:pt x="83344" y="523875"/>
                  <a:pt x="166688" y="171450"/>
                  <a:pt x="295275" y="171450"/>
                </a:cubicBezTo>
                <a:cubicBezTo>
                  <a:pt x="423862" y="171450"/>
                  <a:pt x="654050" y="884237"/>
                  <a:pt x="771525" y="876300"/>
                </a:cubicBezTo>
                <a:cubicBezTo>
                  <a:pt x="889000" y="868363"/>
                  <a:pt x="904875" y="168275"/>
                  <a:pt x="1000125" y="123825"/>
                </a:cubicBezTo>
                <a:cubicBezTo>
                  <a:pt x="1095375" y="79375"/>
                  <a:pt x="1157288" y="630237"/>
                  <a:pt x="1343025" y="609600"/>
                </a:cubicBezTo>
                <a:cubicBezTo>
                  <a:pt x="1528762" y="588963"/>
                  <a:pt x="1821656" y="294481"/>
                  <a:pt x="2114550" y="0"/>
                </a:cubicBezTo>
              </a:path>
            </a:pathLst>
          </a:custGeom>
          <a:ln w="38100">
            <a:solidFill>
              <a:srgbClr val="FFFF00"/>
            </a:solidFill>
            <a:headEnd type="none" w="med" len="med"/>
            <a:tailEnd type="arrow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5" name="Полилиния 1024"/>
          <p:cNvSpPr/>
          <p:nvPr/>
        </p:nvSpPr>
        <p:spPr>
          <a:xfrm>
            <a:off x="590550" y="2740377"/>
            <a:ext cx="2447925" cy="1322957"/>
          </a:xfrm>
          <a:custGeom>
            <a:avLst/>
            <a:gdLst>
              <a:gd name="connsiteX0" fmla="*/ 0 w 2447925"/>
              <a:gd name="connsiteY0" fmla="*/ 174273 h 1322957"/>
              <a:gd name="connsiteX1" fmla="*/ 552450 w 2447925"/>
              <a:gd name="connsiteY1" fmla="*/ 50448 h 1322957"/>
              <a:gd name="connsiteX2" fmla="*/ 419100 w 2447925"/>
              <a:gd name="connsiteY2" fmla="*/ 907698 h 1322957"/>
              <a:gd name="connsiteX3" fmla="*/ 1028700 w 2447925"/>
              <a:gd name="connsiteY3" fmla="*/ 564798 h 1322957"/>
              <a:gd name="connsiteX4" fmla="*/ 1200150 w 2447925"/>
              <a:gd name="connsiteY4" fmla="*/ 1307748 h 1322957"/>
              <a:gd name="connsiteX5" fmla="*/ 2447925 w 2447925"/>
              <a:gd name="connsiteY5" fmla="*/ 993423 h 1322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7925" h="1322957">
                <a:moveTo>
                  <a:pt x="0" y="174273"/>
                </a:moveTo>
                <a:cubicBezTo>
                  <a:pt x="241300" y="51242"/>
                  <a:pt x="482600" y="-71789"/>
                  <a:pt x="552450" y="50448"/>
                </a:cubicBezTo>
                <a:cubicBezTo>
                  <a:pt x="622300" y="172685"/>
                  <a:pt x="339725" y="821973"/>
                  <a:pt x="419100" y="907698"/>
                </a:cubicBezTo>
                <a:cubicBezTo>
                  <a:pt x="498475" y="993423"/>
                  <a:pt x="898525" y="498123"/>
                  <a:pt x="1028700" y="564798"/>
                </a:cubicBezTo>
                <a:cubicBezTo>
                  <a:pt x="1158875" y="631473"/>
                  <a:pt x="963613" y="1236311"/>
                  <a:pt x="1200150" y="1307748"/>
                </a:cubicBezTo>
                <a:cubicBezTo>
                  <a:pt x="1436687" y="1379185"/>
                  <a:pt x="1942306" y="1186304"/>
                  <a:pt x="2447925" y="993423"/>
                </a:cubicBezTo>
              </a:path>
            </a:pathLst>
          </a:custGeom>
          <a:ln w="38100">
            <a:solidFill>
              <a:srgbClr val="FFFF00"/>
            </a:solidFill>
            <a:headEnd type="none" w="med" len="med"/>
            <a:tailEnd type="arrow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7" name="16-конечная звезда 1026"/>
          <p:cNvSpPr/>
          <p:nvPr/>
        </p:nvSpPr>
        <p:spPr>
          <a:xfrm>
            <a:off x="2852421" y="3629673"/>
            <a:ext cx="360040" cy="263836"/>
          </a:xfrm>
          <a:prstGeom prst="star16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5" name="16-конечная звезда 154"/>
          <p:cNvSpPr/>
          <p:nvPr/>
        </p:nvSpPr>
        <p:spPr>
          <a:xfrm>
            <a:off x="2463912" y="1343369"/>
            <a:ext cx="522920" cy="399362"/>
          </a:xfrm>
          <a:prstGeom prst="star16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9" name="Прямоугольник 1028"/>
          <p:cNvSpPr/>
          <p:nvPr/>
        </p:nvSpPr>
        <p:spPr>
          <a:xfrm>
            <a:off x="4772699" y="195486"/>
            <a:ext cx="41764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Коэффициент </a:t>
            </a:r>
            <a:r>
              <a:rPr lang="ru-RU" sz="2000" dirty="0">
                <a:solidFill>
                  <a:srgbClr val="C00000"/>
                </a:solidFill>
              </a:rPr>
              <a:t>радиационного риска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363" y="606809"/>
            <a:ext cx="1825155" cy="38275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72383" y="915566"/>
            <a:ext cx="2147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0,12 — красный костный мозг</a:t>
            </a:r>
            <a:endParaRPr lang="ru-RU" sz="1200" dirty="0"/>
          </a:p>
        </p:txBody>
      </p:sp>
      <p:sp>
        <p:nvSpPr>
          <p:cNvPr id="141" name="TextBox 140"/>
          <p:cNvSpPr txBox="1"/>
          <p:nvPr/>
        </p:nvSpPr>
        <p:spPr>
          <a:xfrm>
            <a:off x="6685799" y="1151144"/>
            <a:ext cx="1553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0,03 — костная ткань</a:t>
            </a:r>
            <a:endParaRPr lang="ru-RU" sz="1200" dirty="0"/>
          </a:p>
        </p:txBody>
      </p:sp>
      <p:sp>
        <p:nvSpPr>
          <p:cNvPr id="142" name="TextBox 141"/>
          <p:cNvSpPr txBox="1"/>
          <p:nvPr/>
        </p:nvSpPr>
        <p:spPr>
          <a:xfrm>
            <a:off x="6685799" y="1289644"/>
            <a:ext cx="19883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0,03 — щитовидная железа</a:t>
            </a:r>
            <a:endParaRPr lang="ru-RU" sz="1200" dirty="0"/>
          </a:p>
        </p:txBody>
      </p:sp>
      <p:sp>
        <p:nvSpPr>
          <p:cNvPr id="143" name="TextBox 142"/>
          <p:cNvSpPr txBox="1"/>
          <p:nvPr/>
        </p:nvSpPr>
        <p:spPr>
          <a:xfrm>
            <a:off x="6685799" y="1574415"/>
            <a:ext cx="1822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0,15 — молочная железа</a:t>
            </a:r>
            <a:endParaRPr lang="ru-RU" sz="1200" dirty="0"/>
          </a:p>
        </p:txBody>
      </p:sp>
      <p:sp>
        <p:nvSpPr>
          <p:cNvPr id="144" name="TextBox 143"/>
          <p:cNvSpPr txBox="1"/>
          <p:nvPr/>
        </p:nvSpPr>
        <p:spPr>
          <a:xfrm>
            <a:off x="6672383" y="2002228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0,12 — легкие</a:t>
            </a:r>
            <a:endParaRPr lang="ru-RU" sz="1200" dirty="0"/>
          </a:p>
        </p:txBody>
      </p:sp>
      <p:sp>
        <p:nvSpPr>
          <p:cNvPr id="145" name="TextBox 144"/>
          <p:cNvSpPr txBox="1"/>
          <p:nvPr/>
        </p:nvSpPr>
        <p:spPr>
          <a:xfrm>
            <a:off x="6672383" y="2601877"/>
            <a:ext cx="12186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0,25 — яичники</a:t>
            </a:r>
            <a:endParaRPr lang="ru-RU" sz="1200" dirty="0"/>
          </a:p>
        </p:txBody>
      </p:sp>
      <p:sp>
        <p:nvSpPr>
          <p:cNvPr id="146" name="TextBox 145"/>
          <p:cNvSpPr txBox="1"/>
          <p:nvPr/>
        </p:nvSpPr>
        <p:spPr>
          <a:xfrm>
            <a:off x="6672383" y="3538959"/>
            <a:ext cx="1519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0,30 — другие ткани</a:t>
            </a:r>
            <a:endParaRPr lang="ru-RU" sz="1200" dirty="0"/>
          </a:p>
        </p:txBody>
      </p:sp>
      <p:sp>
        <p:nvSpPr>
          <p:cNvPr id="147" name="TextBox 146"/>
          <p:cNvSpPr txBox="1"/>
          <p:nvPr/>
        </p:nvSpPr>
        <p:spPr>
          <a:xfrm>
            <a:off x="6685799" y="3961277"/>
            <a:ext cx="1661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1 — организм в целом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42725778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1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1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xit" presetSubtype="32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" grpId="0" animBg="1"/>
      <p:bldP spid="1024" grpId="1" animBg="1"/>
      <p:bldP spid="1025" grpId="0" animBg="1"/>
      <p:bldP spid="1025" grpId="1" animBg="1"/>
      <p:bldP spid="1027" grpId="0" animBg="1"/>
      <p:bldP spid="1027" grpId="1" animBg="1"/>
      <p:bldP spid="155" grpId="0" animBg="1"/>
      <p:bldP spid="1029" grpId="0"/>
      <p:bldP spid="5" grpId="0"/>
      <p:bldP spid="141" grpId="0"/>
      <p:bldP spid="142" grpId="0"/>
      <p:bldP spid="143" grpId="0"/>
      <p:bldP spid="144" grpId="0"/>
      <p:bldP spid="145" grpId="0"/>
      <p:bldP spid="146" grpId="0"/>
      <p:bldP spid="1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Группа 108"/>
          <p:cNvGrpSpPr/>
          <p:nvPr/>
        </p:nvGrpSpPr>
        <p:grpSpPr>
          <a:xfrm>
            <a:off x="-369479" y="742352"/>
            <a:ext cx="1368946" cy="1404082"/>
            <a:chOff x="-355612" y="692070"/>
            <a:chExt cx="1368946" cy="1404082"/>
          </a:xfrm>
        </p:grpSpPr>
        <p:sp>
          <p:nvSpPr>
            <p:cNvPr id="110" name="Хорда 109"/>
            <p:cNvSpPr/>
            <p:nvPr/>
          </p:nvSpPr>
          <p:spPr>
            <a:xfrm rot="10800000">
              <a:off x="-355612" y="692070"/>
              <a:ext cx="1368946" cy="1404082"/>
            </a:xfrm>
            <a:prstGeom prst="chord">
              <a:avLst>
                <a:gd name="adj1" fmla="val 5378612"/>
                <a:gd name="adj2" fmla="val 16211542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1" name="Группа 110"/>
            <p:cNvGrpSpPr/>
            <p:nvPr/>
          </p:nvGrpSpPr>
          <p:grpSpPr>
            <a:xfrm>
              <a:off x="40990" y="724126"/>
              <a:ext cx="930610" cy="1343568"/>
              <a:chOff x="40990" y="724126"/>
              <a:chExt cx="930610" cy="1343568"/>
            </a:xfrm>
          </p:grpSpPr>
          <p:sp>
            <p:nvSpPr>
              <p:cNvPr id="112" name="Хорда 111"/>
              <p:cNvSpPr/>
              <p:nvPr/>
            </p:nvSpPr>
            <p:spPr>
              <a:xfrm rot="10800000">
                <a:off x="40990" y="1070968"/>
                <a:ext cx="575742" cy="646286"/>
              </a:xfrm>
              <a:prstGeom prst="chord">
                <a:avLst>
                  <a:gd name="adj1" fmla="val 5365431"/>
                  <a:gd name="adj2" fmla="val 16200000"/>
                </a:avLst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3" name="Овал 112"/>
              <p:cNvSpPr/>
              <p:nvPr/>
            </p:nvSpPr>
            <p:spPr>
              <a:xfrm>
                <a:off x="328861" y="1090726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4" name="Овал 113"/>
              <p:cNvSpPr/>
              <p:nvPr/>
            </p:nvSpPr>
            <p:spPr>
              <a:xfrm>
                <a:off x="400869" y="1119883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5" name="Овал 114"/>
              <p:cNvSpPr/>
              <p:nvPr/>
            </p:nvSpPr>
            <p:spPr>
              <a:xfrm>
                <a:off x="332954" y="1238164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6" name="Овал 115"/>
              <p:cNvSpPr/>
              <p:nvPr/>
            </p:nvSpPr>
            <p:spPr>
              <a:xfrm>
                <a:off x="333289" y="1166156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70161" y="1167594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8" name="Овал 117"/>
              <p:cNvSpPr/>
              <p:nvPr/>
            </p:nvSpPr>
            <p:spPr>
              <a:xfrm>
                <a:off x="405297" y="1191891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9" name="Овал 118"/>
              <p:cNvSpPr/>
              <p:nvPr/>
            </p:nvSpPr>
            <p:spPr>
              <a:xfrm>
                <a:off x="324433" y="1496493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0" name="Овал 119"/>
              <p:cNvSpPr/>
              <p:nvPr/>
            </p:nvSpPr>
            <p:spPr>
              <a:xfrm>
                <a:off x="370397" y="1535919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1" name="Овал 120"/>
              <p:cNvSpPr/>
              <p:nvPr/>
            </p:nvSpPr>
            <p:spPr>
              <a:xfrm>
                <a:off x="328526" y="1643931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2" name="Овал 121"/>
              <p:cNvSpPr/>
              <p:nvPr/>
            </p:nvSpPr>
            <p:spPr>
              <a:xfrm>
                <a:off x="328861" y="1571923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3" name="Овал 122"/>
              <p:cNvSpPr/>
              <p:nvPr/>
            </p:nvSpPr>
            <p:spPr>
              <a:xfrm>
                <a:off x="441301" y="1568501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4" name="Овал 123"/>
              <p:cNvSpPr/>
              <p:nvPr/>
            </p:nvSpPr>
            <p:spPr>
              <a:xfrm>
                <a:off x="393725" y="1612615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5" name="Овал 124"/>
              <p:cNvSpPr/>
              <p:nvPr/>
            </p:nvSpPr>
            <p:spPr>
              <a:xfrm>
                <a:off x="327485" y="1284381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6" name="Овал 125"/>
              <p:cNvSpPr/>
              <p:nvPr/>
            </p:nvSpPr>
            <p:spPr>
              <a:xfrm>
                <a:off x="399493" y="1313538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7" name="Овал 126"/>
              <p:cNvSpPr/>
              <p:nvPr/>
            </p:nvSpPr>
            <p:spPr>
              <a:xfrm>
                <a:off x="331578" y="1431819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8" name="Овал 127"/>
              <p:cNvSpPr/>
              <p:nvPr/>
            </p:nvSpPr>
            <p:spPr>
              <a:xfrm>
                <a:off x="331913" y="1359811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9" name="Овал 128"/>
              <p:cNvSpPr/>
              <p:nvPr/>
            </p:nvSpPr>
            <p:spPr>
              <a:xfrm>
                <a:off x="468785" y="1361249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0" name="Овал 129"/>
              <p:cNvSpPr/>
              <p:nvPr/>
            </p:nvSpPr>
            <p:spPr>
              <a:xfrm>
                <a:off x="403921" y="1385546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1" name="Овал 130"/>
              <p:cNvSpPr/>
              <p:nvPr/>
            </p:nvSpPr>
            <p:spPr>
              <a:xfrm>
                <a:off x="434157" y="1506693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2" name="Овал 131"/>
              <p:cNvSpPr/>
              <p:nvPr/>
            </p:nvSpPr>
            <p:spPr>
              <a:xfrm>
                <a:off x="453393" y="1227895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3" name="Овал 132"/>
              <p:cNvSpPr/>
              <p:nvPr/>
            </p:nvSpPr>
            <p:spPr>
              <a:xfrm>
                <a:off x="448246" y="1434429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4" name="Овал 133"/>
              <p:cNvSpPr/>
              <p:nvPr/>
            </p:nvSpPr>
            <p:spPr>
              <a:xfrm>
                <a:off x="491493" y="1532434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5" name="Овал 134"/>
              <p:cNvSpPr/>
              <p:nvPr/>
            </p:nvSpPr>
            <p:spPr>
              <a:xfrm>
                <a:off x="388963" y="1467823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6" name="Овал 135"/>
              <p:cNvSpPr/>
              <p:nvPr/>
            </p:nvSpPr>
            <p:spPr>
              <a:xfrm>
                <a:off x="392150" y="1254152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7" name="Овал 136"/>
              <p:cNvSpPr/>
              <p:nvPr/>
            </p:nvSpPr>
            <p:spPr>
              <a:xfrm>
                <a:off x="494445" y="1470689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530449" y="1287803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9" name="Овал 138"/>
              <p:cNvSpPr/>
              <p:nvPr/>
            </p:nvSpPr>
            <p:spPr>
              <a:xfrm>
                <a:off x="511164" y="1233818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0" name="Овал 139"/>
              <p:cNvSpPr/>
              <p:nvPr/>
            </p:nvSpPr>
            <p:spPr>
              <a:xfrm>
                <a:off x="468785" y="1299421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1" name="Овал 140"/>
              <p:cNvSpPr/>
              <p:nvPr/>
            </p:nvSpPr>
            <p:spPr>
              <a:xfrm>
                <a:off x="544725" y="1349542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2" name="Овал 141"/>
              <p:cNvSpPr/>
              <p:nvPr/>
            </p:nvSpPr>
            <p:spPr>
              <a:xfrm>
                <a:off x="516682" y="1406079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3" name="Овал 142"/>
              <p:cNvSpPr/>
              <p:nvPr/>
            </p:nvSpPr>
            <p:spPr>
              <a:xfrm>
                <a:off x="349238" y="724126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4" name="Овал 143"/>
              <p:cNvSpPr/>
              <p:nvPr/>
            </p:nvSpPr>
            <p:spPr>
              <a:xfrm>
                <a:off x="342950" y="965113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5" name="Овал 144"/>
              <p:cNvSpPr/>
              <p:nvPr/>
            </p:nvSpPr>
            <p:spPr>
              <a:xfrm>
                <a:off x="546436" y="1406079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6" name="Овал 145"/>
              <p:cNvSpPr/>
              <p:nvPr/>
            </p:nvSpPr>
            <p:spPr>
              <a:xfrm>
                <a:off x="434158" y="843558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7" name="Овал 146"/>
              <p:cNvSpPr/>
              <p:nvPr/>
            </p:nvSpPr>
            <p:spPr>
              <a:xfrm>
                <a:off x="530449" y="1462882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8" name="Овал 147"/>
              <p:cNvSpPr/>
              <p:nvPr/>
            </p:nvSpPr>
            <p:spPr>
              <a:xfrm>
                <a:off x="496392" y="1018718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9" name="Овал 148"/>
              <p:cNvSpPr/>
              <p:nvPr/>
            </p:nvSpPr>
            <p:spPr>
              <a:xfrm>
                <a:off x="624918" y="943405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0" name="Овал 149"/>
              <p:cNvSpPr/>
              <p:nvPr/>
            </p:nvSpPr>
            <p:spPr>
              <a:xfrm>
                <a:off x="616733" y="807554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1" name="Овал 150"/>
              <p:cNvSpPr/>
              <p:nvPr/>
            </p:nvSpPr>
            <p:spPr>
              <a:xfrm>
                <a:off x="602457" y="1126730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2" name="Овал 151"/>
              <p:cNvSpPr/>
              <p:nvPr/>
            </p:nvSpPr>
            <p:spPr>
              <a:xfrm>
                <a:off x="755576" y="998960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3" name="Овал 152"/>
              <p:cNvSpPr/>
              <p:nvPr/>
            </p:nvSpPr>
            <p:spPr>
              <a:xfrm>
                <a:off x="757287" y="1167594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4" name="Овал 153"/>
              <p:cNvSpPr/>
              <p:nvPr/>
            </p:nvSpPr>
            <p:spPr>
              <a:xfrm>
                <a:off x="652737" y="1284381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5" name="Овал 154"/>
              <p:cNvSpPr/>
              <p:nvPr/>
            </p:nvSpPr>
            <p:spPr>
              <a:xfrm>
                <a:off x="899592" y="1277534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6" name="Овал 155"/>
              <p:cNvSpPr/>
              <p:nvPr/>
            </p:nvSpPr>
            <p:spPr>
              <a:xfrm>
                <a:off x="745878" y="1370075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7" name="Овал 156"/>
              <p:cNvSpPr/>
              <p:nvPr/>
            </p:nvSpPr>
            <p:spPr>
              <a:xfrm>
                <a:off x="705781" y="1571923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8" name="Овал 157"/>
              <p:cNvSpPr/>
              <p:nvPr/>
            </p:nvSpPr>
            <p:spPr>
              <a:xfrm>
                <a:off x="590712" y="1578701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9" name="Овал 158"/>
              <p:cNvSpPr/>
              <p:nvPr/>
            </p:nvSpPr>
            <p:spPr>
              <a:xfrm>
                <a:off x="863588" y="1542697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0" name="Овал 159"/>
              <p:cNvSpPr/>
              <p:nvPr/>
            </p:nvSpPr>
            <p:spPr>
              <a:xfrm>
                <a:off x="645171" y="1434685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1" name="Овал 160"/>
              <p:cNvSpPr/>
              <p:nvPr/>
            </p:nvSpPr>
            <p:spPr>
              <a:xfrm>
                <a:off x="511164" y="1683458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2" name="Овал 161"/>
              <p:cNvSpPr/>
              <p:nvPr/>
            </p:nvSpPr>
            <p:spPr>
              <a:xfrm>
                <a:off x="696343" y="1851670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3" name="Овал 162"/>
              <p:cNvSpPr/>
              <p:nvPr/>
            </p:nvSpPr>
            <p:spPr>
              <a:xfrm>
                <a:off x="673870" y="1719462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4" name="Овал 163"/>
              <p:cNvSpPr/>
              <p:nvPr/>
            </p:nvSpPr>
            <p:spPr>
              <a:xfrm>
                <a:off x="827584" y="1679935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5" name="Овал 164"/>
              <p:cNvSpPr/>
              <p:nvPr/>
            </p:nvSpPr>
            <p:spPr>
              <a:xfrm>
                <a:off x="520254" y="1923678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6" name="Овал 165"/>
              <p:cNvSpPr/>
              <p:nvPr/>
            </p:nvSpPr>
            <p:spPr>
              <a:xfrm>
                <a:off x="403921" y="1887674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7" name="Овал 166"/>
              <p:cNvSpPr/>
              <p:nvPr/>
            </p:nvSpPr>
            <p:spPr>
              <a:xfrm>
                <a:off x="403586" y="1743402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8" name="Овал 167"/>
              <p:cNvSpPr/>
              <p:nvPr/>
            </p:nvSpPr>
            <p:spPr>
              <a:xfrm>
                <a:off x="549884" y="1815410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9" name="Овал 168"/>
              <p:cNvSpPr/>
              <p:nvPr/>
            </p:nvSpPr>
            <p:spPr>
              <a:xfrm>
                <a:off x="899592" y="1421550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0" name="Овал 169"/>
              <p:cNvSpPr/>
              <p:nvPr/>
            </p:nvSpPr>
            <p:spPr>
              <a:xfrm>
                <a:off x="758156" y="1001117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1" name="Овал 170"/>
              <p:cNvSpPr/>
              <p:nvPr/>
            </p:nvSpPr>
            <p:spPr>
              <a:xfrm>
                <a:off x="863588" y="1119883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2" name="Овал 171"/>
              <p:cNvSpPr/>
              <p:nvPr/>
            </p:nvSpPr>
            <p:spPr>
              <a:xfrm>
                <a:off x="356518" y="1995686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3" name="Овал 172"/>
              <p:cNvSpPr/>
              <p:nvPr/>
            </p:nvSpPr>
            <p:spPr>
              <a:xfrm>
                <a:off x="387686" y="1251539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4" name="Овал 173"/>
              <p:cNvSpPr/>
              <p:nvPr/>
            </p:nvSpPr>
            <p:spPr>
              <a:xfrm>
                <a:off x="511164" y="1238164"/>
                <a:ext cx="72008" cy="7200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" name="Прямоугольник 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361" y="237255"/>
            <a:ext cx="38877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Предельно допустимой дозой </a:t>
            </a:r>
            <a:r>
              <a:rPr lang="ru-RU" dirty="0" err="1" smtClean="0">
                <a:solidFill>
                  <a:srgbClr val="C00000"/>
                </a:solidFill>
              </a:rPr>
              <a:t>облу-чения</a:t>
            </a:r>
            <a:r>
              <a:rPr lang="ru-RU" dirty="0" smtClean="0"/>
              <a:t> </a:t>
            </a:r>
            <a:r>
              <a:rPr lang="ru-RU" dirty="0"/>
              <a:t>считается такая поглощенная доза, которая по порядку величины совпадает с естественным </a:t>
            </a:r>
            <a:r>
              <a:rPr lang="ru-RU" dirty="0" err="1" smtClean="0"/>
              <a:t>радиоак-тивным</a:t>
            </a:r>
            <a:r>
              <a:rPr lang="ru-RU" dirty="0" smtClean="0"/>
              <a:t> </a:t>
            </a:r>
            <a:r>
              <a:rPr lang="ru-RU" dirty="0"/>
              <a:t>фоном, существующим на </a:t>
            </a:r>
            <a:r>
              <a:rPr lang="ru-RU" dirty="0" smtClean="0"/>
              <a:t>Земле </a:t>
            </a:r>
            <a:r>
              <a:rPr lang="ru-RU" dirty="0"/>
              <a:t>и обусловленным в основном </a:t>
            </a:r>
            <a:r>
              <a:rPr lang="ru-RU" dirty="0" smtClean="0"/>
              <a:t>космическим </a:t>
            </a:r>
            <a:r>
              <a:rPr lang="ru-RU" dirty="0"/>
              <a:t>излучением и </a:t>
            </a:r>
            <a:r>
              <a:rPr lang="ru-RU" dirty="0" err="1" smtClean="0"/>
              <a:t>радиоак-тивностью</a:t>
            </a:r>
            <a:r>
              <a:rPr lang="ru-RU" dirty="0" smtClean="0"/>
              <a:t> </a:t>
            </a:r>
            <a:r>
              <a:rPr lang="ru-RU" dirty="0"/>
              <a:t>земли.</a:t>
            </a:r>
          </a:p>
        </p:txBody>
      </p:sp>
      <p:pic>
        <p:nvPicPr>
          <p:cNvPr id="75" name="Рисунок 7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52223" y="202458"/>
            <a:ext cx="943513" cy="2204716"/>
          </a:xfrm>
          <a:prstGeom prst="rect">
            <a:avLst/>
          </a:prstGeom>
        </p:spPr>
      </p:pic>
      <p:sp>
        <p:nvSpPr>
          <p:cNvPr id="76" name="Пятно 2 75"/>
          <p:cNvSpPr/>
          <p:nvPr/>
        </p:nvSpPr>
        <p:spPr>
          <a:xfrm>
            <a:off x="3380073" y="682770"/>
            <a:ext cx="651777" cy="513656"/>
          </a:xfrm>
          <a:prstGeom prst="irregularSeal2">
            <a:avLst/>
          </a:prstGeom>
          <a:solidFill>
            <a:srgbClr val="FFFF00"/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cxnSp>
        <p:nvCxnSpPr>
          <p:cNvPr id="77" name="Прямая со стрелкой 76"/>
          <p:cNvCxnSpPr/>
          <p:nvPr/>
        </p:nvCxnSpPr>
        <p:spPr>
          <a:xfrm flipV="1">
            <a:off x="519360" y="742295"/>
            <a:ext cx="1468548" cy="39460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>
            <a:off x="1987908" y="742295"/>
            <a:ext cx="1556051" cy="2047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79" name="Группа 78"/>
          <p:cNvGrpSpPr/>
          <p:nvPr/>
        </p:nvGrpSpPr>
        <p:grpSpPr>
          <a:xfrm>
            <a:off x="331399" y="1092048"/>
            <a:ext cx="256249" cy="256608"/>
            <a:chOff x="1487606" y="555526"/>
            <a:chExt cx="346044" cy="324036"/>
          </a:xfrm>
        </p:grpSpPr>
        <p:sp>
          <p:nvSpPr>
            <p:cNvPr id="80" name="Овал 79"/>
            <p:cNvSpPr/>
            <p:nvPr/>
          </p:nvSpPr>
          <p:spPr>
            <a:xfrm>
              <a:off x="1487606" y="555526"/>
              <a:ext cx="346044" cy="324036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Овал 80"/>
            <p:cNvSpPr/>
            <p:nvPr/>
          </p:nvSpPr>
          <p:spPr>
            <a:xfrm>
              <a:off x="1689634" y="637003"/>
              <a:ext cx="144016" cy="144016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Овал 81"/>
            <p:cNvSpPr/>
            <p:nvPr/>
          </p:nvSpPr>
          <p:spPr>
            <a:xfrm>
              <a:off x="1487606" y="627881"/>
              <a:ext cx="144016" cy="144016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/>
            <p:cNvSpPr/>
            <p:nvPr/>
          </p:nvSpPr>
          <p:spPr>
            <a:xfrm>
              <a:off x="1583668" y="709011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Овал 83"/>
            <p:cNvSpPr/>
            <p:nvPr/>
          </p:nvSpPr>
          <p:spPr>
            <a:xfrm>
              <a:off x="1583668" y="564995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1838505" y="637232"/>
            <a:ext cx="256249" cy="256608"/>
            <a:chOff x="1487606" y="555526"/>
            <a:chExt cx="346044" cy="324036"/>
          </a:xfrm>
        </p:grpSpPr>
        <p:sp>
          <p:nvSpPr>
            <p:cNvPr id="86" name="Овал 85"/>
            <p:cNvSpPr/>
            <p:nvPr/>
          </p:nvSpPr>
          <p:spPr>
            <a:xfrm>
              <a:off x="1487606" y="555526"/>
              <a:ext cx="346044" cy="324036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Овал 86"/>
            <p:cNvSpPr/>
            <p:nvPr/>
          </p:nvSpPr>
          <p:spPr>
            <a:xfrm>
              <a:off x="1689634" y="637003"/>
              <a:ext cx="144016" cy="144016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Овал 87"/>
            <p:cNvSpPr/>
            <p:nvPr/>
          </p:nvSpPr>
          <p:spPr>
            <a:xfrm>
              <a:off x="1487606" y="627881"/>
              <a:ext cx="144016" cy="144016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/>
            <p:cNvSpPr/>
            <p:nvPr/>
          </p:nvSpPr>
          <p:spPr>
            <a:xfrm>
              <a:off x="1583668" y="709011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/>
            <p:cNvSpPr/>
            <p:nvPr/>
          </p:nvSpPr>
          <p:spPr>
            <a:xfrm>
              <a:off x="1583668" y="564995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5" name="Пятно 2 94"/>
          <p:cNvSpPr/>
          <p:nvPr/>
        </p:nvSpPr>
        <p:spPr>
          <a:xfrm>
            <a:off x="3549287" y="1224569"/>
            <a:ext cx="417014" cy="276224"/>
          </a:xfrm>
          <a:prstGeom prst="irregularSeal2">
            <a:avLst/>
          </a:prstGeom>
          <a:solidFill>
            <a:srgbClr val="FFFF00"/>
          </a:solidFill>
          <a:ln>
            <a:solidFill>
              <a:srgbClr val="FFC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ятно 2 98"/>
          <p:cNvSpPr/>
          <p:nvPr/>
        </p:nvSpPr>
        <p:spPr>
          <a:xfrm>
            <a:off x="3608258" y="1556975"/>
            <a:ext cx="377074" cy="264600"/>
          </a:xfrm>
          <a:prstGeom prst="irregularSeal2">
            <a:avLst/>
          </a:prstGeom>
          <a:solidFill>
            <a:srgbClr val="FFFF00"/>
          </a:solidFill>
          <a:ln>
            <a:solidFill>
              <a:srgbClr val="FFC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2" name="Прямая со стрелкой 101"/>
          <p:cNvCxnSpPr>
            <a:stCxn id="105" idx="6"/>
            <a:endCxn id="103" idx="6"/>
          </p:cNvCxnSpPr>
          <p:nvPr/>
        </p:nvCxnSpPr>
        <p:spPr>
          <a:xfrm>
            <a:off x="786982" y="1617298"/>
            <a:ext cx="1252652" cy="191071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03" name="Овал 102"/>
          <p:cNvSpPr/>
          <p:nvPr/>
        </p:nvSpPr>
        <p:spPr>
          <a:xfrm>
            <a:off x="1893624" y="1735364"/>
            <a:ext cx="146010" cy="14601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4" name="Прямая со стрелкой 103"/>
          <p:cNvCxnSpPr>
            <a:stCxn id="103" idx="6"/>
            <a:endCxn id="99" idx="1"/>
          </p:cNvCxnSpPr>
          <p:nvPr/>
        </p:nvCxnSpPr>
        <p:spPr>
          <a:xfrm flipV="1">
            <a:off x="2039634" y="1714718"/>
            <a:ext cx="1568624" cy="93651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05" name="Овал 104"/>
          <p:cNvSpPr/>
          <p:nvPr/>
        </p:nvSpPr>
        <p:spPr>
          <a:xfrm>
            <a:off x="640972" y="1544293"/>
            <a:ext cx="146010" cy="14601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TextBox 179"/>
          <p:cNvSpPr txBox="1"/>
          <p:nvPr/>
        </p:nvSpPr>
        <p:spPr>
          <a:xfrm>
            <a:off x="1760132" y="771333"/>
            <a:ext cx="39626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+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1768498" y="1256079"/>
            <a:ext cx="39626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+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1768498" y="1720047"/>
            <a:ext cx="39626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1519200" y="2073989"/>
            <a:ext cx="878126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 Гр</a:t>
            </a:r>
            <a:endParaRPr lang="ru-RU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6" name="Полилиния 185"/>
          <p:cNvSpPr/>
          <p:nvPr/>
        </p:nvSpPr>
        <p:spPr>
          <a:xfrm>
            <a:off x="414338" y="1235348"/>
            <a:ext cx="3314700" cy="250739"/>
          </a:xfrm>
          <a:custGeom>
            <a:avLst/>
            <a:gdLst>
              <a:gd name="connsiteX0" fmla="*/ 0 w 3314700"/>
              <a:gd name="connsiteY0" fmla="*/ 231502 h 250739"/>
              <a:gd name="connsiteX1" fmla="*/ 395287 w 3314700"/>
              <a:gd name="connsiteY1" fmla="*/ 55290 h 250739"/>
              <a:gd name="connsiteX2" fmla="*/ 776287 w 3314700"/>
              <a:gd name="connsiteY2" fmla="*/ 250552 h 250739"/>
              <a:gd name="connsiteX3" fmla="*/ 1133475 w 3314700"/>
              <a:gd name="connsiteY3" fmla="*/ 12427 h 250739"/>
              <a:gd name="connsiteX4" fmla="*/ 1481137 w 3314700"/>
              <a:gd name="connsiteY4" fmla="*/ 193402 h 250739"/>
              <a:gd name="connsiteX5" fmla="*/ 1885950 w 3314700"/>
              <a:gd name="connsiteY5" fmla="*/ 41002 h 250739"/>
              <a:gd name="connsiteX6" fmla="*/ 2319337 w 3314700"/>
              <a:gd name="connsiteY6" fmla="*/ 236265 h 250739"/>
              <a:gd name="connsiteX7" fmla="*/ 2767012 w 3314700"/>
              <a:gd name="connsiteY7" fmla="*/ 2902 h 250739"/>
              <a:gd name="connsiteX8" fmla="*/ 3314700 w 3314700"/>
              <a:gd name="connsiteY8" fmla="*/ 126727 h 250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14700" h="250739">
                <a:moveTo>
                  <a:pt x="0" y="231502"/>
                </a:moveTo>
                <a:cubicBezTo>
                  <a:pt x="132953" y="141808"/>
                  <a:pt x="265906" y="52115"/>
                  <a:pt x="395287" y="55290"/>
                </a:cubicBezTo>
                <a:cubicBezTo>
                  <a:pt x="524668" y="58465"/>
                  <a:pt x="653256" y="257696"/>
                  <a:pt x="776287" y="250552"/>
                </a:cubicBezTo>
                <a:cubicBezTo>
                  <a:pt x="899318" y="243408"/>
                  <a:pt x="1016000" y="21952"/>
                  <a:pt x="1133475" y="12427"/>
                </a:cubicBezTo>
                <a:cubicBezTo>
                  <a:pt x="1250950" y="2902"/>
                  <a:pt x="1355725" y="188640"/>
                  <a:pt x="1481137" y="193402"/>
                </a:cubicBezTo>
                <a:cubicBezTo>
                  <a:pt x="1606549" y="198164"/>
                  <a:pt x="1746250" y="33858"/>
                  <a:pt x="1885950" y="41002"/>
                </a:cubicBezTo>
                <a:cubicBezTo>
                  <a:pt x="2025650" y="48146"/>
                  <a:pt x="2172493" y="242615"/>
                  <a:pt x="2319337" y="236265"/>
                </a:cubicBezTo>
                <a:cubicBezTo>
                  <a:pt x="2466181" y="229915"/>
                  <a:pt x="2601118" y="21158"/>
                  <a:pt x="2767012" y="2902"/>
                </a:cubicBezTo>
                <a:cubicBezTo>
                  <a:pt x="2932906" y="-15354"/>
                  <a:pt x="3123803" y="55686"/>
                  <a:pt x="3314700" y="126727"/>
                </a:cubicBezTo>
              </a:path>
            </a:pathLst>
          </a:custGeom>
          <a:ln w="190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8" name="TextBox 187"/>
          <p:cNvSpPr txBox="1"/>
          <p:nvPr/>
        </p:nvSpPr>
        <p:spPr>
          <a:xfrm>
            <a:off x="2622304" y="1123407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rgbClr val="002060"/>
                </a:solidFill>
              </a:rPr>
              <a:t>γ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098" name="Picture 2" descr="http://stat20.privet.ru/lr/0b326a69939b1fda01f5300fac0902f7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566" y="2606671"/>
            <a:ext cx="3901072" cy="22693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93" name="TextBox 192"/>
          <p:cNvSpPr txBox="1"/>
          <p:nvPr/>
        </p:nvSpPr>
        <p:spPr>
          <a:xfrm>
            <a:off x="353715" y="2617397"/>
            <a:ext cx="1077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3 — 6 Гр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94" name="Прямоугольник 193"/>
          <p:cNvSpPr/>
          <p:nvPr/>
        </p:nvSpPr>
        <p:spPr>
          <a:xfrm>
            <a:off x="4914107" y="2603186"/>
            <a:ext cx="38877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Доза </a:t>
            </a:r>
            <a:r>
              <a:rPr lang="ru-RU" u="sng" dirty="0"/>
              <a:t>свыше 3 — 6 </a:t>
            </a:r>
            <a:r>
              <a:rPr lang="ru-RU" u="sng" dirty="0" smtClean="0"/>
              <a:t>Гр</a:t>
            </a:r>
            <a:r>
              <a:rPr lang="ru-RU" dirty="0" smtClean="0"/>
              <a:t>, </a:t>
            </a:r>
            <a:r>
              <a:rPr lang="ru-RU" dirty="0"/>
              <a:t>полученная за короткое время, для человека </a:t>
            </a:r>
            <a:r>
              <a:rPr lang="ru-RU" u="sng" dirty="0"/>
              <a:t>смертельна</a:t>
            </a:r>
            <a:r>
              <a:rPr lang="ru-RU" dirty="0"/>
              <a:t>.</a:t>
            </a:r>
          </a:p>
        </p:txBody>
      </p:sp>
      <p:sp>
        <p:nvSpPr>
          <p:cNvPr id="195" name="Прямоугольник 194"/>
          <p:cNvSpPr/>
          <p:nvPr/>
        </p:nvSpPr>
        <p:spPr>
          <a:xfrm>
            <a:off x="4932363" y="3530290"/>
            <a:ext cx="38877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Поглощенная и эквивалентная дозы зависят и от </a:t>
            </a:r>
            <a:r>
              <a:rPr lang="ru-RU" dirty="0" smtClean="0"/>
              <a:t>времени, </a:t>
            </a:r>
            <a:r>
              <a:rPr lang="ru-RU" dirty="0"/>
              <a:t>т. е. </a:t>
            </a:r>
            <a:r>
              <a:rPr lang="ru-RU" u="sng" dirty="0"/>
              <a:t>дозы накапливаются со временем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6752877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5.18359E-7 L 0.16545 -0.08793 " pathEditMode="relative" ptsTypes="AA">
                                      <p:cBhvr>
                                        <p:cTn id="23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1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43 0.00556 L 0.13698 0.03704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28" y="157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1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9757 -0.01914 " pathEditMode="relative" ptsTypes="AA">
                                      <p:cBhvr>
                                        <p:cTn id="46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9.50617E-6 L 0.1809 0.03858 " pathEditMode="relative" ptsTypes="AA">
                                      <p:cBhvr>
                                        <p:cTn id="48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17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1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7" dur="17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6" grpId="0" animBg="1"/>
      <p:bldP spid="95" grpId="0" animBg="1"/>
      <p:bldP spid="99" grpId="0" animBg="1"/>
      <p:bldP spid="103" grpId="0" animBg="1"/>
      <p:bldP spid="103" grpId="1" animBg="1"/>
      <p:bldP spid="103" grpId="2" animBg="1"/>
      <p:bldP spid="105" grpId="0" animBg="1"/>
      <p:bldP spid="105" grpId="1" animBg="1"/>
      <p:bldP spid="180" grpId="0"/>
      <p:bldP spid="181" grpId="0"/>
      <p:bldP spid="184" grpId="0"/>
      <p:bldP spid="185" grpId="0"/>
      <p:bldP spid="186" grpId="0" animBg="1"/>
      <p:bldP spid="188" grpId="0"/>
      <p:bldP spid="193" grpId="0"/>
      <p:bldP spid="194" grpId="0"/>
      <p:bldP spid="1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62" t="15001" r="50000" b="12192"/>
          <a:stretch/>
        </p:blipFill>
        <p:spPr>
          <a:xfrm>
            <a:off x="72802" y="1779662"/>
            <a:ext cx="2195736" cy="2936952"/>
          </a:xfrm>
          <a:prstGeom prst="rect">
            <a:avLst/>
          </a:prstGeom>
        </p:spPr>
      </p:pic>
      <p:sp>
        <p:nvSpPr>
          <p:cNvPr id="10" name="Выноска-облако 9"/>
          <p:cNvSpPr/>
          <p:nvPr/>
        </p:nvSpPr>
        <p:spPr>
          <a:xfrm>
            <a:off x="1763688" y="300756"/>
            <a:ext cx="3024335" cy="1980951"/>
          </a:xfrm>
          <a:prstGeom prst="cloudCallout">
            <a:avLst>
              <a:gd name="adj1" fmla="val -46098"/>
              <a:gd name="adj2" fmla="val 5476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10" t="2401" r="68318" b="2401"/>
          <a:stretch/>
        </p:blipFill>
        <p:spPr>
          <a:xfrm>
            <a:off x="7586617" y="187102"/>
            <a:ext cx="1415172" cy="23846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013" t="2345" r="40706" b="3199"/>
          <a:stretch/>
        </p:blipFill>
        <p:spPr>
          <a:xfrm>
            <a:off x="5508104" y="2600001"/>
            <a:ext cx="1094250" cy="2221270"/>
          </a:xfrm>
          <a:prstGeom prst="rect">
            <a:avLst/>
          </a:prstGeom>
        </p:spPr>
      </p:pic>
      <p:sp>
        <p:nvSpPr>
          <p:cNvPr id="12" name="Выноска-облако 11"/>
          <p:cNvSpPr/>
          <p:nvPr/>
        </p:nvSpPr>
        <p:spPr>
          <a:xfrm>
            <a:off x="4788023" y="887038"/>
            <a:ext cx="2692358" cy="1597846"/>
          </a:xfrm>
          <a:prstGeom prst="cloudCallout">
            <a:avLst>
              <a:gd name="adj1" fmla="val 66450"/>
              <a:gd name="adj2" fmla="val -44326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Выноска-облако 13"/>
          <p:cNvSpPr/>
          <p:nvPr/>
        </p:nvSpPr>
        <p:spPr>
          <a:xfrm>
            <a:off x="2268538" y="2463825"/>
            <a:ext cx="2871085" cy="2088232"/>
          </a:xfrm>
          <a:prstGeom prst="cloudCallout">
            <a:avLst>
              <a:gd name="adj1" fmla="val 73359"/>
              <a:gd name="adj2" fmla="val -8682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954652" y="506401"/>
            <a:ext cx="26424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При оценке степени </a:t>
            </a:r>
            <a:r>
              <a:rPr lang="ru-RU" sz="1600" dirty="0" smtClean="0"/>
              <a:t>опасности </a:t>
            </a:r>
            <a:r>
              <a:rPr lang="ru-RU" sz="1600" dirty="0"/>
              <a:t>важно </a:t>
            </a:r>
            <a:r>
              <a:rPr lang="ru-RU" sz="1600" dirty="0" smtClean="0"/>
              <a:t>учитывать, </a:t>
            </a:r>
            <a:r>
              <a:rPr lang="ru-RU" sz="1600" dirty="0"/>
              <a:t>что число радиоактивных </a:t>
            </a:r>
            <a:r>
              <a:rPr lang="ru-RU" sz="1600" dirty="0" smtClean="0"/>
              <a:t>атомов </a:t>
            </a:r>
            <a:r>
              <a:rPr lang="ru-RU" sz="1600" dirty="0"/>
              <a:t>в веществе уменьшается с течением времени.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85658" y="1101185"/>
            <a:ext cx="22970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При этом </a:t>
            </a:r>
            <a:r>
              <a:rPr lang="ru-RU" sz="1400" dirty="0" err="1" smtClean="0"/>
              <a:t>пропорциональ</a:t>
            </a:r>
            <a:r>
              <a:rPr lang="ru-RU" sz="1400" dirty="0" smtClean="0"/>
              <a:t>-но </a:t>
            </a:r>
            <a:r>
              <a:rPr lang="ru-RU" sz="1400" dirty="0"/>
              <a:t>уменьшается число радиоактивных распадов в единицу времени и излучаемая энергия.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06636" y="2790500"/>
            <a:ext cx="251183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Важно </a:t>
            </a:r>
            <a:r>
              <a:rPr lang="ru-RU" sz="1400" dirty="0"/>
              <a:t>найти количественную </a:t>
            </a:r>
            <a:r>
              <a:rPr lang="ru-RU" sz="1400" dirty="0" smtClean="0"/>
              <a:t>зависимость, </a:t>
            </a:r>
            <a:r>
              <a:rPr lang="ru-RU" sz="1400" dirty="0"/>
              <a:t>по которой можно было бы </a:t>
            </a:r>
            <a:r>
              <a:rPr lang="ru-RU" sz="1400" dirty="0" smtClean="0"/>
              <a:t>рассчитать, сколько </a:t>
            </a:r>
            <a:r>
              <a:rPr lang="ru-RU" sz="1400" dirty="0"/>
              <a:t>радиоактивных атомов остается в веществе к любому заданному моменту времени.</a:t>
            </a:r>
          </a:p>
        </p:txBody>
      </p:sp>
    </p:spTree>
    <p:extLst>
      <p:ext uri="{BB962C8B-B14F-4D97-AF65-F5344CB8AC3E}">
        <p14:creationId xmlns:p14="http://schemas.microsoft.com/office/powerpoint/2010/main" xmlns="" val="1686561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3156" y="162970"/>
            <a:ext cx="38877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Период полурас­пада</a:t>
            </a:r>
            <a:r>
              <a:rPr lang="ru-RU" dirty="0"/>
              <a:t> </a:t>
            </a:r>
            <a:r>
              <a:rPr lang="ru-RU" dirty="0" smtClean="0"/>
              <a:t>— это </a:t>
            </a:r>
            <a:r>
              <a:rPr lang="ru-RU" dirty="0" err="1" smtClean="0"/>
              <a:t>промежу</a:t>
            </a:r>
            <a:r>
              <a:rPr lang="ru-RU" dirty="0" smtClean="0"/>
              <a:t>-ток </a:t>
            </a:r>
            <a:r>
              <a:rPr lang="ru-RU" dirty="0"/>
              <a:t>времени, в течении которого </a:t>
            </a:r>
            <a:r>
              <a:rPr lang="ru-RU" dirty="0" smtClean="0"/>
              <a:t>рас-</a:t>
            </a:r>
            <a:r>
              <a:rPr lang="ru-RU" dirty="0" err="1" smtClean="0"/>
              <a:t>падается</a:t>
            </a:r>
            <a:r>
              <a:rPr lang="ru-RU" dirty="0" smtClean="0"/>
              <a:t> </a:t>
            </a:r>
            <a:r>
              <a:rPr lang="ru-RU" dirty="0"/>
              <a:t>половина </a:t>
            </a:r>
            <a:r>
              <a:rPr lang="ru-RU" dirty="0" smtClean="0"/>
              <a:t>первоначального </a:t>
            </a:r>
            <a:r>
              <a:rPr lang="ru-RU" dirty="0"/>
              <a:t>количества ядер.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2360" y="1314924"/>
            <a:ext cx="3314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Закон радиоактивного распада:</a:t>
            </a:r>
            <a:endParaRPr lang="ru-RU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6054196" y="1827486"/>
                <a:ext cx="1645707" cy="5354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𝑁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4196" y="1827486"/>
                <a:ext cx="1645707" cy="53540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Скругленный прямоугольник 4"/>
          <p:cNvSpPr/>
          <p:nvPr/>
        </p:nvSpPr>
        <p:spPr>
          <a:xfrm>
            <a:off x="6054196" y="1771151"/>
            <a:ext cx="1645707" cy="64807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932362" y="2505274"/>
            <a:ext cx="3960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tx2"/>
                </a:solidFill>
              </a:rPr>
              <a:t>N</a:t>
            </a:r>
            <a:r>
              <a:rPr lang="ru-RU" dirty="0" smtClean="0"/>
              <a:t> ― количество не распавшихся ядер;</a:t>
            </a:r>
            <a:endParaRPr lang="ru-RU" i="1" dirty="0"/>
          </a:p>
        </p:txBody>
      </p:sp>
      <p:sp>
        <p:nvSpPr>
          <p:cNvPr id="7" name="TextBox 6"/>
          <p:cNvSpPr txBox="1"/>
          <p:nvPr/>
        </p:nvSpPr>
        <p:spPr>
          <a:xfrm>
            <a:off x="4932361" y="2874606"/>
            <a:ext cx="4104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tx2"/>
                </a:solidFill>
              </a:rPr>
              <a:t>N</a:t>
            </a:r>
            <a:r>
              <a:rPr lang="ru-RU" baseline="-25000" dirty="0" smtClean="0">
                <a:solidFill>
                  <a:schemeClr val="tx2"/>
                </a:solidFill>
              </a:rPr>
              <a:t>0</a:t>
            </a:r>
            <a:r>
              <a:rPr lang="ru-RU" dirty="0" smtClean="0"/>
              <a:t> ― первоначальное количество ядер;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942309" y="3243938"/>
            <a:ext cx="3887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2"/>
                </a:solidFill>
              </a:rPr>
              <a:t>t</a:t>
            </a:r>
            <a:r>
              <a:rPr lang="ru-RU" dirty="0" smtClean="0"/>
              <a:t> ― промежуток времени;</a:t>
            </a:r>
            <a:endParaRPr lang="ru-RU" i="1" dirty="0"/>
          </a:p>
        </p:txBody>
      </p:sp>
      <p:sp>
        <p:nvSpPr>
          <p:cNvPr id="9" name="TextBox 8"/>
          <p:cNvSpPr txBox="1"/>
          <p:nvPr/>
        </p:nvSpPr>
        <p:spPr>
          <a:xfrm>
            <a:off x="4933155" y="3619789"/>
            <a:ext cx="3887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tx2"/>
                </a:solidFill>
              </a:rPr>
              <a:t>T</a:t>
            </a:r>
            <a:r>
              <a:rPr lang="ru-RU" dirty="0" smtClean="0"/>
              <a:t> ― период полураспада.</a:t>
            </a:r>
            <a:endParaRPr lang="ru-RU" i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>
                <a:off x="1260439" y="2959647"/>
                <a:ext cx="2016193" cy="4841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При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𝑇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0439" y="2959647"/>
                <a:ext cx="2016193" cy="48417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2719" b="-88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Box 12"/>
              <p:cNvSpPr txBox="1"/>
              <p:nvPr/>
            </p:nvSpPr>
            <p:spPr>
              <a:xfrm>
                <a:off x="969429" y="3424807"/>
                <a:ext cx="2598212" cy="4841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При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=2</m:t>
                    </m:r>
                    <m:r>
                      <a:rPr lang="en-US" b="0" i="1" smtClean="0">
                        <a:latin typeface="Cambria Math"/>
                      </a:rPr>
                      <m:t>𝑇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429" y="3424807"/>
                <a:ext cx="2598212" cy="48417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878" b="-88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/>
              <p:cNvSpPr txBox="1"/>
              <p:nvPr/>
            </p:nvSpPr>
            <p:spPr>
              <a:xfrm>
                <a:off x="1220875" y="3905059"/>
                <a:ext cx="2120389" cy="4841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При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𝑛𝑇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b="0" i="1" smtClean="0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den>
                    </m:f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0875" y="3905059"/>
                <a:ext cx="2120389" cy="48417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2299" b="-88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956" y="310009"/>
            <a:ext cx="2886277" cy="258786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Box 15"/>
              <p:cNvSpPr txBox="1"/>
              <p:nvPr/>
            </p:nvSpPr>
            <p:spPr>
              <a:xfrm>
                <a:off x="6030929" y="3989121"/>
                <a:ext cx="170944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000" b="0" i="1" smtClean="0">
                          <a:latin typeface="Cambria Math"/>
                        </a:rPr>
                        <m:t>𝑁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r>
                        <a:rPr lang="en-US" sz="20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0929" y="3989121"/>
                <a:ext cx="1709442" cy="400110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Скругленный прямоугольник 16"/>
          <p:cNvSpPr/>
          <p:nvPr/>
        </p:nvSpPr>
        <p:spPr>
          <a:xfrm>
            <a:off x="6053401" y="3978846"/>
            <a:ext cx="1645707" cy="41038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9592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/>
      <p:bldP spid="7" grpId="0"/>
      <p:bldP spid="8" grpId="0"/>
      <p:bldP spid="9" grpId="0"/>
      <p:bldP spid="11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851" y="275077"/>
            <a:ext cx="3887788" cy="229667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932363" y="171378"/>
            <a:ext cx="38955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Активность радиоактивного </a:t>
            </a:r>
            <a:r>
              <a:rPr lang="ru-RU" dirty="0" err="1" smtClean="0">
                <a:solidFill>
                  <a:srgbClr val="C00000"/>
                </a:solidFill>
              </a:rPr>
              <a:t>источни</a:t>
            </a:r>
            <a:r>
              <a:rPr lang="ru-RU" dirty="0" smtClean="0">
                <a:solidFill>
                  <a:srgbClr val="C00000"/>
                </a:solidFill>
              </a:rPr>
              <a:t>-ка </a:t>
            </a:r>
            <a:r>
              <a:rPr lang="ru-RU" dirty="0" smtClean="0"/>
              <a:t>(</a:t>
            </a:r>
            <a:r>
              <a:rPr lang="ru-RU" i="1" dirty="0" smtClean="0">
                <a:solidFill>
                  <a:schemeClr val="tx2"/>
                </a:solidFill>
              </a:rPr>
              <a:t>А</a:t>
            </a:r>
            <a:r>
              <a:rPr lang="ru-RU" dirty="0" smtClean="0"/>
              <a:t>)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/>
              <a:t>— ожидаемое число </a:t>
            </a:r>
            <a:r>
              <a:rPr lang="ru-RU" dirty="0" err="1" smtClean="0"/>
              <a:t>элемен</a:t>
            </a:r>
            <a:r>
              <a:rPr lang="ru-RU" dirty="0" smtClean="0"/>
              <a:t>-тарных </a:t>
            </a:r>
            <a:r>
              <a:rPr lang="ru-RU" dirty="0"/>
              <a:t>радиоактивных распадов в единицу времени.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5220072" y="1423413"/>
                <a:ext cx="139243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ru-RU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ru-RU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sz="2000" b="0" i="1" smtClean="0">
                              <a:latin typeface="Cambria Math"/>
                            </a:rPr>
                            <m:t>Бк</m:t>
                          </m:r>
                        </m:e>
                      </m:d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1423413"/>
                <a:ext cx="1392432" cy="40011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Скругленный прямоугольник 5"/>
          <p:cNvSpPr/>
          <p:nvPr/>
        </p:nvSpPr>
        <p:spPr>
          <a:xfrm>
            <a:off x="5220072" y="1423413"/>
            <a:ext cx="1392432" cy="4001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936613" y="1878510"/>
            <a:ext cx="38715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 Бк </a:t>
            </a:r>
            <a:r>
              <a:rPr lang="ru-RU" dirty="0"/>
              <a:t>— это активность </a:t>
            </a:r>
            <a:r>
              <a:rPr lang="ru-RU" dirty="0" err="1" smtClean="0"/>
              <a:t>радиоактив-ного</a:t>
            </a:r>
            <a:r>
              <a:rPr lang="ru-RU" dirty="0" smtClean="0"/>
              <a:t> </a:t>
            </a:r>
            <a:r>
              <a:rPr lang="ru-RU" dirty="0"/>
              <a:t>препарата, в котором </a:t>
            </a:r>
            <a:r>
              <a:rPr lang="ru-RU" dirty="0" err="1" smtClean="0"/>
              <a:t>происхо-дит</a:t>
            </a:r>
            <a:r>
              <a:rPr lang="ru-RU" dirty="0" smtClean="0"/>
              <a:t> </a:t>
            </a:r>
            <a:r>
              <a:rPr lang="ru-RU" dirty="0"/>
              <a:t>распад одного ядра за одну </a:t>
            </a:r>
            <a:r>
              <a:rPr lang="ru-RU" dirty="0" smtClean="0"/>
              <a:t>се-</a:t>
            </a:r>
            <a:r>
              <a:rPr lang="ru-RU" dirty="0" err="1" smtClean="0"/>
              <a:t>кунду</a:t>
            </a:r>
            <a:r>
              <a:rPr lang="ru-RU" dirty="0"/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936613" y="3089057"/>
            <a:ext cx="40398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Совокупность ядер, образующих </a:t>
            </a:r>
            <a:r>
              <a:rPr lang="ru-RU" dirty="0" err="1" smtClean="0"/>
              <a:t>це</a:t>
            </a:r>
            <a:r>
              <a:rPr lang="ru-RU" dirty="0" smtClean="0"/>
              <a:t>-почку радиоактивных превращений</a:t>
            </a:r>
            <a:r>
              <a:rPr lang="ru-RU" dirty="0"/>
              <a:t>, </a:t>
            </a:r>
            <a:r>
              <a:rPr lang="ru-RU" dirty="0" smtClean="0"/>
              <a:t>заканчивающихся стабильным </a:t>
            </a:r>
            <a:r>
              <a:rPr lang="ru-RU" dirty="0" err="1" smtClean="0"/>
              <a:t>изото-пом</a:t>
            </a:r>
            <a:r>
              <a:rPr lang="ru-RU" dirty="0" smtClean="0"/>
              <a:t>, наз. </a:t>
            </a:r>
            <a:r>
              <a:rPr lang="ru-RU" dirty="0" smtClean="0">
                <a:solidFill>
                  <a:srgbClr val="C00000"/>
                </a:solidFill>
              </a:rPr>
              <a:t>радиоактивным </a:t>
            </a:r>
            <a:r>
              <a:rPr lang="ru-RU" dirty="0">
                <a:solidFill>
                  <a:srgbClr val="C00000"/>
                </a:solidFill>
              </a:rPr>
              <a:t>семейством</a:t>
            </a:r>
            <a:r>
              <a:rPr lang="ru-RU" dirty="0"/>
              <a:t>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7051" y="2858225"/>
            <a:ext cx="3661387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Радиоактивные семейства</a:t>
            </a:r>
            <a:endParaRPr lang="ru-RU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>
                <a:off x="319675" y="4175756"/>
                <a:ext cx="873509" cy="471091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92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238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𝑈</m:t>
                          </m:r>
                        </m:e>
                      </m:sPre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675" y="4175756"/>
                <a:ext cx="873509" cy="47109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>
                <a:off x="1760041" y="4175885"/>
                <a:ext cx="1015406" cy="470835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90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232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𝑇h</m:t>
                          </m:r>
                        </m:e>
                      </m:sPre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041" y="4175885"/>
                <a:ext cx="1015406" cy="47083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Box 12"/>
              <p:cNvSpPr txBox="1"/>
              <p:nvPr/>
            </p:nvSpPr>
            <p:spPr>
              <a:xfrm>
                <a:off x="3184299" y="4177103"/>
                <a:ext cx="1002262" cy="469744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89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227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𝐴𝑐</m:t>
                          </m:r>
                        </m:e>
                      </m:sPre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4299" y="4177103"/>
                <a:ext cx="1002262" cy="469744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Штриховая стрелка вправо 13"/>
          <p:cNvSpPr/>
          <p:nvPr/>
        </p:nvSpPr>
        <p:spPr>
          <a:xfrm rot="7308138">
            <a:off x="742110" y="3585134"/>
            <a:ext cx="713930" cy="404915"/>
          </a:xfrm>
          <a:prstGeom prst="stripedRightArrow">
            <a:avLst>
              <a:gd name="adj1" fmla="val 50000"/>
              <a:gd name="adj2" fmla="val 8177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Штриховая стрелка вправо 14"/>
          <p:cNvSpPr/>
          <p:nvPr/>
        </p:nvSpPr>
        <p:spPr>
          <a:xfrm rot="5400000">
            <a:off x="1956697" y="3570416"/>
            <a:ext cx="622093" cy="404915"/>
          </a:xfrm>
          <a:prstGeom prst="stripedRightArrow">
            <a:avLst>
              <a:gd name="adj1" fmla="val 50000"/>
              <a:gd name="adj2" fmla="val 8177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Штриховая стрелка вправо 15"/>
          <p:cNvSpPr/>
          <p:nvPr/>
        </p:nvSpPr>
        <p:spPr>
          <a:xfrm rot="14291862" flipH="1">
            <a:off x="3187514" y="3570416"/>
            <a:ext cx="713930" cy="404915"/>
          </a:xfrm>
          <a:prstGeom prst="stripedRightArrow">
            <a:avLst>
              <a:gd name="adj1" fmla="val 50000"/>
              <a:gd name="adj2" fmla="val 8177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TextBox 16"/>
              <p:cNvSpPr txBox="1"/>
              <p:nvPr/>
            </p:nvSpPr>
            <p:spPr>
              <a:xfrm>
                <a:off x="7164288" y="1408611"/>
                <a:ext cx="141808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ru-RU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ru-RU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sz="2000" b="0" i="1" smtClean="0">
                              <a:latin typeface="Cambria Math"/>
                            </a:rPr>
                            <m:t>Ки</m:t>
                          </m:r>
                        </m:e>
                      </m:d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1408611"/>
                <a:ext cx="1418081" cy="400110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Скругленный прямоугольник 17"/>
          <p:cNvSpPr/>
          <p:nvPr/>
        </p:nvSpPr>
        <p:spPr>
          <a:xfrm>
            <a:off x="7164288" y="1408611"/>
            <a:ext cx="1392432" cy="4001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90638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/>
      <p:bldP spid="8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946427" y="261627"/>
            <a:ext cx="38877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Поглощенная доза </a:t>
            </a:r>
            <a:r>
              <a:rPr lang="ru-RU" b="1" dirty="0"/>
              <a:t>излучения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smtClean="0"/>
              <a:t>— это величина, равная </a:t>
            </a:r>
            <a:r>
              <a:rPr lang="ru-RU" dirty="0"/>
              <a:t>отношению </a:t>
            </a:r>
            <a:r>
              <a:rPr lang="ru-RU" dirty="0" err="1" smtClean="0"/>
              <a:t>энер-гии</a:t>
            </a:r>
            <a:r>
              <a:rPr lang="ru-RU" dirty="0" smtClean="0"/>
              <a:t> </a:t>
            </a:r>
            <a:r>
              <a:rPr lang="ru-RU" dirty="0"/>
              <a:t>ионизирующего излучения, </a:t>
            </a:r>
            <a:r>
              <a:rPr lang="ru-RU" dirty="0" err="1" smtClean="0"/>
              <a:t>пог</a:t>
            </a:r>
            <a:r>
              <a:rPr lang="ru-RU" dirty="0" smtClean="0"/>
              <a:t>-лощенной </a:t>
            </a:r>
            <a:r>
              <a:rPr lang="ru-RU" dirty="0"/>
              <a:t>облучаемым веществом, к массе этого вещества</a:t>
            </a:r>
            <a:r>
              <a:rPr lang="ru-RU" dirty="0" smtClean="0"/>
              <a:t>.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6431540" y="1851670"/>
                <a:ext cx="917559" cy="6090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𝐷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1540" y="1851670"/>
                <a:ext cx="917559" cy="60907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Скругленный прямоугольник 3"/>
          <p:cNvSpPr/>
          <p:nvPr/>
        </p:nvSpPr>
        <p:spPr>
          <a:xfrm>
            <a:off x="6431540" y="1851670"/>
            <a:ext cx="917559" cy="60907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5306144" y="2686599"/>
                <a:ext cx="12808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𝐷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latin typeface="Cambria Math"/>
                            </a:rPr>
                            <m:t>Гр</m:t>
                          </m: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6144" y="2686599"/>
                <a:ext cx="1280800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7147535" y="2687016"/>
                <a:ext cx="139781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𝐷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latin typeface="Cambria Math"/>
                            </a:rPr>
                            <m:t>рад</m:t>
                          </m: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7535" y="2687016"/>
                <a:ext cx="1397819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Скругленный прямоугольник 6"/>
          <p:cNvSpPr/>
          <p:nvPr/>
        </p:nvSpPr>
        <p:spPr>
          <a:xfrm>
            <a:off x="5378152" y="2686599"/>
            <a:ext cx="1152128" cy="36933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205951" y="2696958"/>
            <a:ext cx="1274973" cy="36933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922667" y="3363838"/>
            <a:ext cx="38877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Дозиметры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smtClean="0"/>
              <a:t>—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приборы для </a:t>
            </a:r>
            <a:r>
              <a:rPr lang="ru-RU" dirty="0" err="1" smtClean="0"/>
              <a:t>измере</a:t>
            </a:r>
            <a:r>
              <a:rPr lang="en-US" dirty="0" smtClean="0"/>
              <a:t>-</a:t>
            </a:r>
            <a:r>
              <a:rPr lang="ru-RU" dirty="0" err="1" smtClean="0"/>
              <a:t>ния</a:t>
            </a:r>
            <a:r>
              <a:rPr lang="ru-RU" dirty="0" smtClean="0"/>
              <a:t> поглощенной дозы излучения.</a:t>
            </a:r>
            <a:endParaRPr lang="ru-RU" dirty="0"/>
          </a:p>
        </p:txBody>
      </p:sp>
      <p:pic>
        <p:nvPicPr>
          <p:cNvPr id="11" name="Picture 4" descr="http://geoliss.ru/uploads/injenernaya_ecology/_-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1780" y="2571750"/>
            <a:ext cx="1691977" cy="125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im5.rhbz.org/im-113a/pdr113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1507" y="3742734"/>
            <a:ext cx="1341884" cy="113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http://tetra.ua/production/dosimeter_radiometer/dkr-04/dkr-04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2571750"/>
            <a:ext cx="1727870" cy="115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23850" y="307973"/>
            <a:ext cx="3887788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Факторы, влияющие на степень и характер отрицательного воздействия радиации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850" y="1825099"/>
            <a:ext cx="136783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Переданная</a:t>
            </a:r>
          </a:p>
          <a:p>
            <a:pPr algn="ctr"/>
            <a:r>
              <a:rPr lang="ru-RU" sz="1600" dirty="0" smtClean="0"/>
              <a:t>энергия</a:t>
            </a:r>
            <a:endParaRPr lang="ru-RU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2823517" y="1840487"/>
            <a:ext cx="1366955" cy="5539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sz="700" dirty="0" smtClean="0"/>
          </a:p>
          <a:p>
            <a:pPr algn="ctr"/>
            <a:r>
              <a:rPr lang="ru-RU" sz="1600" dirty="0" smtClean="0"/>
              <a:t>Масса тела</a:t>
            </a:r>
          </a:p>
          <a:p>
            <a:pPr algn="ctr"/>
            <a:endParaRPr lang="ru-RU" sz="700" dirty="0"/>
          </a:p>
        </p:txBody>
      </p:sp>
      <p:sp>
        <p:nvSpPr>
          <p:cNvPr id="17" name="Штриховая стрелка вправо 16"/>
          <p:cNvSpPr/>
          <p:nvPr/>
        </p:nvSpPr>
        <p:spPr>
          <a:xfrm rot="7752139">
            <a:off x="846386" y="1309411"/>
            <a:ext cx="650788" cy="444156"/>
          </a:xfrm>
          <a:prstGeom prst="stripedRightArrow">
            <a:avLst>
              <a:gd name="adj1" fmla="val 50000"/>
              <a:gd name="adj2" fmla="val 8039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Штриховая стрелка вправо 17"/>
          <p:cNvSpPr/>
          <p:nvPr/>
        </p:nvSpPr>
        <p:spPr>
          <a:xfrm rot="13847861" flipH="1">
            <a:off x="2998851" y="1304389"/>
            <a:ext cx="637833" cy="444156"/>
          </a:xfrm>
          <a:prstGeom prst="stripedRightArrow">
            <a:avLst>
              <a:gd name="adj1" fmla="val 50000"/>
              <a:gd name="adj2" fmla="val 93814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16304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Прямоугольник 10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44027" y="339725"/>
            <a:ext cx="943513" cy="2204716"/>
          </a:xfrm>
          <a:prstGeom prst="rect">
            <a:avLst/>
          </a:prstGeom>
        </p:spPr>
      </p:pic>
      <p:sp>
        <p:nvSpPr>
          <p:cNvPr id="3" name="Пятно 2 2"/>
          <p:cNvSpPr/>
          <p:nvPr/>
        </p:nvSpPr>
        <p:spPr>
          <a:xfrm>
            <a:off x="3371877" y="820037"/>
            <a:ext cx="651777" cy="513656"/>
          </a:xfrm>
          <a:prstGeom prst="irregularSeal2">
            <a:avLst/>
          </a:prstGeom>
          <a:solidFill>
            <a:srgbClr val="FFFF00"/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40990" y="724126"/>
            <a:ext cx="930610" cy="1343568"/>
            <a:chOff x="40990" y="724126"/>
            <a:chExt cx="930610" cy="1343568"/>
          </a:xfrm>
        </p:grpSpPr>
        <p:sp>
          <p:nvSpPr>
            <p:cNvPr id="5" name="Хорда 4"/>
            <p:cNvSpPr/>
            <p:nvPr/>
          </p:nvSpPr>
          <p:spPr>
            <a:xfrm rot="10800000">
              <a:off x="40990" y="1070968"/>
              <a:ext cx="575742" cy="646286"/>
            </a:xfrm>
            <a:prstGeom prst="chord">
              <a:avLst>
                <a:gd name="adj1" fmla="val 5365431"/>
                <a:gd name="adj2" fmla="val 16200000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328861" y="1090726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00869" y="1119883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332954" y="1238164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333289" y="1166156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470161" y="1167594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05297" y="1191891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324433" y="1496493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70397" y="1535919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28526" y="1643931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328861" y="1571923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441301" y="1568501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393725" y="1612615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327485" y="1284381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99493" y="1313538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31578" y="1431819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331913" y="1359811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468785" y="1361249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03921" y="1385546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34157" y="1506693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53393" y="1227895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448246" y="1434429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1493" y="1532434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388963" y="1467823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392150" y="1254152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494445" y="1470689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530449" y="1287803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511164" y="1233818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468785" y="1299421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544725" y="1349542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516682" y="1406079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349238" y="724126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342950" y="965113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546436" y="1406079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/>
            <p:cNvSpPr/>
            <p:nvPr/>
          </p:nvSpPr>
          <p:spPr>
            <a:xfrm>
              <a:off x="434158" y="843558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/>
            <p:cNvSpPr/>
            <p:nvPr/>
          </p:nvSpPr>
          <p:spPr>
            <a:xfrm>
              <a:off x="530449" y="1462882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496392" y="1018718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624918" y="943405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616733" y="807554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602457" y="1126730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/>
            <p:cNvSpPr/>
            <p:nvPr/>
          </p:nvSpPr>
          <p:spPr>
            <a:xfrm>
              <a:off x="755576" y="998960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/>
            <p:cNvSpPr/>
            <p:nvPr/>
          </p:nvSpPr>
          <p:spPr>
            <a:xfrm>
              <a:off x="757287" y="1167594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652737" y="1284381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899592" y="1277534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745878" y="1370075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705781" y="1571923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/>
            <p:cNvSpPr/>
            <p:nvPr/>
          </p:nvSpPr>
          <p:spPr>
            <a:xfrm>
              <a:off x="590712" y="1578701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/>
            <p:cNvSpPr/>
            <p:nvPr/>
          </p:nvSpPr>
          <p:spPr>
            <a:xfrm>
              <a:off x="863588" y="1542697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645171" y="1434685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511164" y="1683458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696343" y="1851670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/>
            <p:cNvSpPr/>
            <p:nvPr/>
          </p:nvSpPr>
          <p:spPr>
            <a:xfrm>
              <a:off x="673870" y="1719462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/>
            <p:cNvSpPr/>
            <p:nvPr/>
          </p:nvSpPr>
          <p:spPr>
            <a:xfrm>
              <a:off x="827584" y="1679935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/>
            <p:cNvSpPr/>
            <p:nvPr/>
          </p:nvSpPr>
          <p:spPr>
            <a:xfrm>
              <a:off x="520254" y="1923678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403921" y="1887674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403586" y="1743402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549884" y="1815410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899592" y="1421550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/>
            <p:cNvSpPr/>
            <p:nvPr/>
          </p:nvSpPr>
          <p:spPr>
            <a:xfrm>
              <a:off x="758156" y="1001117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/>
            <p:cNvSpPr/>
            <p:nvPr/>
          </p:nvSpPr>
          <p:spPr>
            <a:xfrm>
              <a:off x="863588" y="1119883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/>
            <p:cNvSpPr/>
            <p:nvPr/>
          </p:nvSpPr>
          <p:spPr>
            <a:xfrm>
              <a:off x="356518" y="1995686"/>
              <a:ext cx="72008" cy="7200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387686" y="1251539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511164" y="1238164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68" name="Прямая со стрелкой 67"/>
          <p:cNvCxnSpPr>
            <a:stCxn id="67" idx="2"/>
          </p:cNvCxnSpPr>
          <p:nvPr/>
        </p:nvCxnSpPr>
        <p:spPr>
          <a:xfrm flipV="1">
            <a:off x="511164" y="879562"/>
            <a:ext cx="1468548" cy="39460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1979712" y="879562"/>
            <a:ext cx="1556051" cy="2047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70" name="Группа 69"/>
          <p:cNvGrpSpPr/>
          <p:nvPr/>
        </p:nvGrpSpPr>
        <p:grpSpPr>
          <a:xfrm>
            <a:off x="323203" y="1229315"/>
            <a:ext cx="256249" cy="256608"/>
            <a:chOff x="1487606" y="555526"/>
            <a:chExt cx="346044" cy="324036"/>
          </a:xfrm>
        </p:grpSpPr>
        <p:sp>
          <p:nvSpPr>
            <p:cNvPr id="71" name="Овал 70"/>
            <p:cNvSpPr/>
            <p:nvPr/>
          </p:nvSpPr>
          <p:spPr>
            <a:xfrm>
              <a:off x="1487606" y="555526"/>
              <a:ext cx="346044" cy="324036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/>
            <p:cNvSpPr/>
            <p:nvPr/>
          </p:nvSpPr>
          <p:spPr>
            <a:xfrm>
              <a:off x="1689634" y="637003"/>
              <a:ext cx="144016" cy="144016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Овал 72"/>
            <p:cNvSpPr/>
            <p:nvPr/>
          </p:nvSpPr>
          <p:spPr>
            <a:xfrm>
              <a:off x="1487606" y="627881"/>
              <a:ext cx="144016" cy="144016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Овал 73"/>
            <p:cNvSpPr/>
            <p:nvPr/>
          </p:nvSpPr>
          <p:spPr>
            <a:xfrm>
              <a:off x="1583668" y="709011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/>
            <p:cNvSpPr/>
            <p:nvPr/>
          </p:nvSpPr>
          <p:spPr>
            <a:xfrm>
              <a:off x="1583668" y="564995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1830309" y="742352"/>
            <a:ext cx="256249" cy="256608"/>
            <a:chOff x="1487606" y="555526"/>
            <a:chExt cx="346044" cy="324036"/>
          </a:xfrm>
        </p:grpSpPr>
        <p:sp>
          <p:nvSpPr>
            <p:cNvPr id="77" name="Овал 76"/>
            <p:cNvSpPr/>
            <p:nvPr/>
          </p:nvSpPr>
          <p:spPr>
            <a:xfrm>
              <a:off x="1487606" y="555526"/>
              <a:ext cx="346044" cy="324036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Овал 77"/>
            <p:cNvSpPr/>
            <p:nvPr/>
          </p:nvSpPr>
          <p:spPr>
            <a:xfrm>
              <a:off x="1689634" y="637003"/>
              <a:ext cx="144016" cy="144016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Овал 78"/>
            <p:cNvSpPr/>
            <p:nvPr/>
          </p:nvSpPr>
          <p:spPr>
            <a:xfrm>
              <a:off x="1487606" y="627881"/>
              <a:ext cx="144016" cy="144016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/>
            <p:cNvSpPr/>
            <p:nvPr/>
          </p:nvSpPr>
          <p:spPr>
            <a:xfrm>
              <a:off x="1583668" y="709011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Овал 80"/>
            <p:cNvSpPr/>
            <p:nvPr/>
          </p:nvSpPr>
          <p:spPr>
            <a:xfrm>
              <a:off x="1583668" y="564995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3474787" y="938365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20 </a:t>
            </a:r>
            <a:r>
              <a:rPr lang="ru-RU" sz="1200" dirty="0" smtClean="0"/>
              <a:t>γ</a:t>
            </a:r>
            <a:endParaRPr lang="ru-RU" sz="1200" dirty="0"/>
          </a:p>
        </p:txBody>
      </p:sp>
      <p:cxnSp>
        <p:nvCxnSpPr>
          <p:cNvPr id="83" name="Прямая со стрелкой 82"/>
          <p:cNvCxnSpPr>
            <a:stCxn id="92" idx="6"/>
            <a:endCxn id="88" idx="6"/>
          </p:cNvCxnSpPr>
          <p:nvPr/>
        </p:nvCxnSpPr>
        <p:spPr>
          <a:xfrm flipV="1">
            <a:off x="506314" y="1310172"/>
            <a:ext cx="1502648" cy="130545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>
            <a:stCxn id="88" idx="2"/>
          </p:cNvCxnSpPr>
          <p:nvPr/>
        </p:nvCxnSpPr>
        <p:spPr>
          <a:xfrm>
            <a:off x="1864946" y="1310172"/>
            <a:ext cx="1832819" cy="193655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Группа 84"/>
          <p:cNvGrpSpPr/>
          <p:nvPr/>
        </p:nvGrpSpPr>
        <p:grpSpPr>
          <a:xfrm>
            <a:off x="3541091" y="1361836"/>
            <a:ext cx="417014" cy="276224"/>
            <a:chOff x="4572000" y="1653359"/>
            <a:chExt cx="417014" cy="276224"/>
          </a:xfrm>
        </p:grpSpPr>
        <p:sp>
          <p:nvSpPr>
            <p:cNvPr id="86" name="Пятно 2 85"/>
            <p:cNvSpPr/>
            <p:nvPr/>
          </p:nvSpPr>
          <p:spPr>
            <a:xfrm>
              <a:off x="4572000" y="1653359"/>
              <a:ext cx="417014" cy="276224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584780" y="1660665"/>
              <a:ext cx="39145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50" dirty="0" smtClean="0"/>
                <a:t>10</a:t>
              </a:r>
              <a:r>
                <a:rPr lang="el-GR" sz="1050" dirty="0" smtClean="0"/>
                <a:t>γ</a:t>
              </a:r>
              <a:endParaRPr lang="ru-RU" sz="1050" dirty="0"/>
            </a:p>
          </p:txBody>
        </p:sp>
      </p:grpSp>
      <p:sp>
        <p:nvSpPr>
          <p:cNvPr id="88" name="Овал 87"/>
          <p:cNvSpPr/>
          <p:nvPr/>
        </p:nvSpPr>
        <p:spPr>
          <a:xfrm>
            <a:off x="1864946" y="1233165"/>
            <a:ext cx="144016" cy="15401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9" name="Группа 88"/>
          <p:cNvGrpSpPr/>
          <p:nvPr/>
        </p:nvGrpSpPr>
        <p:grpSpPr>
          <a:xfrm>
            <a:off x="3600062" y="1705373"/>
            <a:ext cx="299071" cy="253468"/>
            <a:chOff x="4572000" y="1595967"/>
            <a:chExt cx="417014" cy="333616"/>
          </a:xfrm>
        </p:grpSpPr>
        <p:sp>
          <p:nvSpPr>
            <p:cNvPr id="90" name="Пятно 2 89"/>
            <p:cNvSpPr/>
            <p:nvPr/>
          </p:nvSpPr>
          <p:spPr>
            <a:xfrm>
              <a:off x="4572000" y="1653359"/>
              <a:ext cx="417014" cy="276224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TextBox 90"/>
            <p:cNvSpPr txBox="1"/>
            <p:nvPr/>
          </p:nvSpPr>
          <p:spPr>
            <a:xfrm rot="479068">
              <a:off x="4616334" y="1595967"/>
              <a:ext cx="24397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050" dirty="0" smtClean="0"/>
                <a:t>γ</a:t>
              </a:r>
              <a:endParaRPr lang="ru-RU" sz="1050" dirty="0"/>
            </a:p>
          </p:txBody>
        </p:sp>
      </p:grpSp>
      <p:sp>
        <p:nvSpPr>
          <p:cNvPr id="92" name="Овал 91"/>
          <p:cNvSpPr/>
          <p:nvPr/>
        </p:nvSpPr>
        <p:spPr>
          <a:xfrm>
            <a:off x="362298" y="1363710"/>
            <a:ext cx="144016" cy="15401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cxnSp>
        <p:nvCxnSpPr>
          <p:cNvPr id="93" name="Прямая со стрелкой 92"/>
          <p:cNvCxnSpPr>
            <a:stCxn id="96" idx="6"/>
            <a:endCxn id="94" idx="6"/>
          </p:cNvCxnSpPr>
          <p:nvPr/>
        </p:nvCxnSpPr>
        <p:spPr>
          <a:xfrm flipV="1">
            <a:off x="778786" y="1615702"/>
            <a:ext cx="1233847" cy="138863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94" name="Овал 93"/>
          <p:cNvSpPr/>
          <p:nvPr/>
        </p:nvSpPr>
        <p:spPr>
          <a:xfrm>
            <a:off x="1866623" y="1542697"/>
            <a:ext cx="146010" cy="14601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5" name="Прямая со стрелкой 94"/>
          <p:cNvCxnSpPr>
            <a:stCxn id="94" idx="6"/>
            <a:endCxn id="91" idx="2"/>
          </p:cNvCxnSpPr>
          <p:nvPr/>
        </p:nvCxnSpPr>
        <p:spPr>
          <a:xfrm>
            <a:off x="2012633" y="1615702"/>
            <a:ext cx="1693313" cy="281651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96" name="Овал 95"/>
          <p:cNvSpPr/>
          <p:nvPr/>
        </p:nvSpPr>
        <p:spPr>
          <a:xfrm>
            <a:off x="632776" y="1681560"/>
            <a:ext cx="146010" cy="14601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TextBox 96"/>
          <p:cNvSpPr txBox="1"/>
          <p:nvPr/>
        </p:nvSpPr>
        <p:spPr>
          <a:xfrm rot="637384">
            <a:off x="2298144" y="645410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002060"/>
                </a:solidFill>
              </a:rPr>
              <a:t>K =</a:t>
            </a:r>
            <a:r>
              <a:rPr lang="en-US" sz="1600" dirty="0" smtClean="0">
                <a:solidFill>
                  <a:srgbClr val="002060"/>
                </a:solidFill>
              </a:rPr>
              <a:t> 20</a:t>
            </a:r>
            <a:endParaRPr lang="ru-RU" sz="1600" i="1" dirty="0">
              <a:solidFill>
                <a:srgbClr val="002060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 rot="511167">
            <a:off x="2289775" y="1072214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002060"/>
                </a:solidFill>
              </a:rPr>
              <a:t>K =</a:t>
            </a:r>
            <a:r>
              <a:rPr lang="en-US" sz="1600" dirty="0" smtClean="0">
                <a:solidFill>
                  <a:srgbClr val="002060"/>
                </a:solidFill>
              </a:rPr>
              <a:t> 10</a:t>
            </a:r>
            <a:endParaRPr lang="ru-RU" sz="1600" i="1" dirty="0">
              <a:solidFill>
                <a:srgbClr val="002060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 rot="943238">
            <a:off x="2408240" y="1450001"/>
            <a:ext cx="5918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002060"/>
                </a:solidFill>
              </a:rPr>
              <a:t>K =</a:t>
            </a:r>
            <a:r>
              <a:rPr lang="en-US" sz="1600" dirty="0" smtClean="0">
                <a:solidFill>
                  <a:srgbClr val="002060"/>
                </a:solidFill>
              </a:rPr>
              <a:t> 1</a:t>
            </a:r>
            <a:endParaRPr lang="ru-RU" sz="1600" i="1" dirty="0">
              <a:solidFill>
                <a:srgbClr val="00206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4921722" y="338201"/>
            <a:ext cx="38725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</a:t>
            </a:r>
            <a:r>
              <a:rPr lang="ru-RU" b="1" dirty="0" smtClean="0"/>
              <a:t>оэффициент качества </a:t>
            </a:r>
            <a:r>
              <a:rPr lang="ru-RU" dirty="0" smtClean="0"/>
              <a:t>(</a:t>
            </a:r>
            <a:r>
              <a:rPr lang="en-US" i="1" dirty="0" smtClean="0">
                <a:solidFill>
                  <a:schemeClr val="tx2"/>
                </a:solidFill>
              </a:rPr>
              <a:t>k</a:t>
            </a:r>
            <a:r>
              <a:rPr lang="ru-RU" dirty="0" smtClean="0"/>
              <a:t>) </a:t>
            </a:r>
            <a:r>
              <a:rPr lang="ru-RU" dirty="0" err="1" smtClean="0"/>
              <a:t>показыва</a:t>
            </a:r>
            <a:r>
              <a:rPr lang="en-US" dirty="0" smtClean="0"/>
              <a:t>-</a:t>
            </a:r>
            <a:r>
              <a:rPr lang="ru-RU" dirty="0" err="1" smtClean="0"/>
              <a:t>ет</a:t>
            </a:r>
            <a:r>
              <a:rPr lang="ru-RU" dirty="0"/>
              <a:t>, во сколько раз радиационная </a:t>
            </a:r>
            <a:r>
              <a:rPr lang="ru-RU" dirty="0" smtClean="0"/>
              <a:t>опасность </a:t>
            </a:r>
            <a:r>
              <a:rPr lang="ru-RU" dirty="0"/>
              <a:t>от воздействия на живой </a:t>
            </a:r>
            <a:r>
              <a:rPr lang="ru-RU" dirty="0" smtClean="0"/>
              <a:t>организм </a:t>
            </a:r>
            <a:r>
              <a:rPr lang="ru-RU" dirty="0"/>
              <a:t>данного вида излучения больше, чем от воздействия </a:t>
            </a:r>
            <a:r>
              <a:rPr lang="el-GR" dirty="0" smtClean="0"/>
              <a:t>γ</a:t>
            </a:r>
            <a:r>
              <a:rPr lang="ru-RU" dirty="0" smtClean="0"/>
              <a:t>-</a:t>
            </a:r>
            <a:r>
              <a:rPr lang="ru-RU" dirty="0" err="1" smtClean="0"/>
              <a:t>излу</a:t>
            </a:r>
            <a:r>
              <a:rPr lang="en-US" dirty="0" smtClean="0"/>
              <a:t>-</a:t>
            </a:r>
            <a:r>
              <a:rPr lang="ru-RU" dirty="0" err="1" smtClean="0"/>
              <a:t>чения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4922862" y="2280289"/>
            <a:ext cx="38877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Эквивалентная доза излучения</a:t>
            </a:r>
            <a:r>
              <a:rPr lang="ru-RU" dirty="0"/>
              <a:t> — это величина, определяющая </a:t>
            </a:r>
            <a:r>
              <a:rPr lang="ru-RU" dirty="0" err="1" smtClean="0"/>
              <a:t>воздей-ствие</a:t>
            </a:r>
            <a:r>
              <a:rPr lang="ru-RU" dirty="0" smtClean="0"/>
              <a:t> </a:t>
            </a:r>
            <a:r>
              <a:rPr lang="ru-RU" dirty="0"/>
              <a:t>излучения на организм, и </a:t>
            </a:r>
            <a:r>
              <a:rPr lang="ru-RU" dirty="0" err="1" smtClean="0"/>
              <a:t>рав-ная</a:t>
            </a:r>
            <a:r>
              <a:rPr lang="ru-RU" dirty="0" smtClean="0"/>
              <a:t> </a:t>
            </a:r>
            <a:r>
              <a:rPr lang="ru-RU" dirty="0"/>
              <a:t>произведение поглощенной </a:t>
            </a:r>
            <a:r>
              <a:rPr lang="ru-RU" dirty="0" smtClean="0"/>
              <a:t>до-</a:t>
            </a:r>
            <a:r>
              <a:rPr lang="ru-RU" dirty="0" err="1" smtClean="0"/>
              <a:t>зы</a:t>
            </a:r>
            <a:r>
              <a:rPr lang="ru-RU" dirty="0" smtClean="0"/>
              <a:t> </a:t>
            </a:r>
            <a:r>
              <a:rPr lang="ru-RU" dirty="0"/>
              <a:t>на коэффициент качества.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2" name="TextBox 101"/>
              <p:cNvSpPr txBox="1"/>
              <p:nvPr/>
            </p:nvSpPr>
            <p:spPr>
              <a:xfrm>
                <a:off x="1328856" y="2735554"/>
                <a:ext cx="187936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ru-RU" sz="2000" b="0" i="1" smtClean="0">
                              <a:latin typeface="Cambria Math"/>
                            </a:rPr>
                            <m:t>э</m:t>
                          </m:r>
                        </m:sub>
                      </m:sSub>
                      <m:r>
                        <a:rPr lang="ru-RU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𝐻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𝑘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𝐷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02" name="TextBox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856" y="2735554"/>
                <a:ext cx="1879361" cy="40011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" name="Скругленный прямоугольник 102"/>
          <p:cNvSpPr/>
          <p:nvPr/>
        </p:nvSpPr>
        <p:spPr>
          <a:xfrm>
            <a:off x="1395317" y="2735554"/>
            <a:ext cx="1746440" cy="36933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4" name="Прямоугольник 103"/>
              <p:cNvSpPr/>
              <p:nvPr/>
            </p:nvSpPr>
            <p:spPr>
              <a:xfrm>
                <a:off x="319381" y="3607102"/>
                <a:ext cx="147213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ru-RU" sz="2000" i="1">
                                  <a:latin typeface="Cambria Math"/>
                                </a:rPr>
                                <m:t>э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sz="2000" b="0" i="1" smtClean="0">
                              <a:latin typeface="Cambria Math"/>
                            </a:rPr>
                            <m:t>Зв</m:t>
                          </m:r>
                        </m:e>
                      </m:d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04" name="Прямоугольник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381" y="3607102"/>
                <a:ext cx="1472134" cy="40011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Скругленный прямоугольник 104"/>
          <p:cNvSpPr/>
          <p:nvPr/>
        </p:nvSpPr>
        <p:spPr>
          <a:xfrm>
            <a:off x="319381" y="3607102"/>
            <a:ext cx="1472134" cy="4001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6" name="Прямоугольник 105"/>
              <p:cNvSpPr/>
              <p:nvPr/>
            </p:nvSpPr>
            <p:spPr>
              <a:xfrm>
                <a:off x="2644073" y="3565803"/>
                <a:ext cx="161480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ru-RU" sz="2000" i="1">
                                  <a:latin typeface="Cambria Math"/>
                                </a:rPr>
                                <m:t>э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sz="2000" b="0" i="1" smtClean="0">
                              <a:latin typeface="Cambria Math"/>
                            </a:rPr>
                            <m:t>Бэр</m:t>
                          </m:r>
                        </m:e>
                      </m:d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06" name="Прямоугольник 10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073" y="3565803"/>
                <a:ext cx="1614801" cy="400110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Скругленный прямоугольник 106"/>
          <p:cNvSpPr/>
          <p:nvPr/>
        </p:nvSpPr>
        <p:spPr>
          <a:xfrm>
            <a:off x="2715406" y="3565803"/>
            <a:ext cx="1472134" cy="4001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79509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-9.87654E-7 L 0.16579 -0.0963 " pathEditMode="relative" ptsTypes="AA">
                                      <p:cBhvr>
                                        <p:cTn id="15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8.14815E-6 L 0.175 0.0432 " pathEditMode="relative" ptsTypes="AA">
                                      <p:cBhvr>
                                        <p:cTn id="25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00093 L 0.16441 -0.02438 " pathEditMode="relative" ptsTypes="AA">
                                      <p:cBhvr>
                                        <p:cTn id="50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3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0092 L 0.19393 0.03734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87" y="182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500"/>
                            </p:stCondLst>
                            <p:childTnLst>
                              <p:par>
                                <p:cTn id="6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-3.20988E-6 L 0.13593 -0.0287 " pathEditMode="relative" ptsTypes="AA">
                                      <p:cBhvr>
                                        <p:cTn id="7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1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3000"/>
                            </p:stCondLst>
                            <p:childTnLst>
                              <p:par>
                                <p:cTn id="8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0.00185 L 0.19445 0.04383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70" y="228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3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2" grpId="0"/>
      <p:bldP spid="88" grpId="0" animBg="1"/>
      <p:bldP spid="88" grpId="1" animBg="1"/>
      <p:bldP spid="88" grpId="2" animBg="1"/>
      <p:bldP spid="92" grpId="0" animBg="1"/>
      <p:bldP spid="92" grpId="1" animBg="1"/>
      <p:bldP spid="94" grpId="0" animBg="1"/>
      <p:bldP spid="94" grpId="1" animBg="1"/>
      <p:bldP spid="94" grpId="2" animBg="1"/>
      <p:bldP spid="96" grpId="0" animBg="1"/>
      <p:bldP spid="96" grpId="1" animBg="1"/>
      <p:bldP spid="97" grpId="0"/>
      <p:bldP spid="98" grpId="0"/>
      <p:bldP spid="99" grpId="0"/>
      <p:bldP spid="100" grpId="0"/>
      <p:bldP spid="101" grpId="0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3156" y="315497"/>
            <a:ext cx="38877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Период полурас­пада</a:t>
            </a:r>
            <a:r>
              <a:rPr lang="ru-RU" dirty="0"/>
              <a:t> </a:t>
            </a:r>
            <a:r>
              <a:rPr lang="ru-RU" dirty="0" smtClean="0"/>
              <a:t>— это </a:t>
            </a:r>
            <a:r>
              <a:rPr lang="ru-RU" dirty="0" err="1" smtClean="0"/>
              <a:t>проме</a:t>
            </a:r>
            <a:r>
              <a:rPr lang="ru-RU" dirty="0" smtClean="0"/>
              <a:t>-жуток </a:t>
            </a:r>
            <a:r>
              <a:rPr lang="ru-RU" dirty="0"/>
              <a:t>времени, в течении которого </a:t>
            </a:r>
            <a:r>
              <a:rPr lang="ru-RU" dirty="0" smtClean="0"/>
              <a:t>распадается </a:t>
            </a:r>
            <a:r>
              <a:rPr lang="ru-RU" dirty="0"/>
              <a:t>половина </a:t>
            </a:r>
            <a:r>
              <a:rPr lang="ru-RU" dirty="0" err="1" smtClean="0"/>
              <a:t>первоначаль-ного</a:t>
            </a:r>
            <a:r>
              <a:rPr lang="ru-RU" dirty="0" smtClean="0"/>
              <a:t> </a:t>
            </a:r>
            <a:r>
              <a:rPr lang="ru-RU" dirty="0"/>
              <a:t>количества ядер.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2360" y="1467451"/>
            <a:ext cx="3887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Закон радиоактивного распада:</a:t>
            </a:r>
            <a:endParaRPr lang="ru-RU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6054196" y="1980013"/>
                <a:ext cx="1645707" cy="5354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𝑁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4196" y="1980013"/>
                <a:ext cx="1645707" cy="53540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Скругленный прямоугольник 4"/>
          <p:cNvSpPr/>
          <p:nvPr/>
        </p:nvSpPr>
        <p:spPr>
          <a:xfrm>
            <a:off x="6054196" y="1923678"/>
            <a:ext cx="1645707" cy="64807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4615" y="827782"/>
            <a:ext cx="3887845" cy="348587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952162" y="2660747"/>
            <a:ext cx="38955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Активность радиоактивного </a:t>
            </a:r>
            <a:r>
              <a:rPr lang="ru-RU" b="1" dirty="0" err="1" smtClean="0"/>
              <a:t>источ-ника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(</a:t>
            </a:r>
            <a:r>
              <a:rPr lang="ru-RU" i="1" dirty="0" smtClean="0">
                <a:solidFill>
                  <a:schemeClr val="tx2"/>
                </a:solidFill>
              </a:rPr>
              <a:t>А</a:t>
            </a:r>
            <a:r>
              <a:rPr lang="ru-RU" dirty="0" smtClean="0"/>
              <a:t>)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/>
              <a:t>— ожидаемое число </a:t>
            </a:r>
            <a:r>
              <a:rPr lang="ru-RU" dirty="0" err="1" smtClean="0"/>
              <a:t>элемен</a:t>
            </a:r>
            <a:r>
              <a:rPr lang="ru-RU" dirty="0" smtClean="0"/>
              <a:t>-тарных </a:t>
            </a:r>
            <a:r>
              <a:rPr lang="ru-RU" dirty="0"/>
              <a:t>радиоактивных распадов в единицу времени.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5239871" y="3912782"/>
                <a:ext cx="139243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ru-RU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ru-RU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sz="2000" b="0" i="1" smtClean="0">
                              <a:latin typeface="Cambria Math"/>
                            </a:rPr>
                            <m:t>Бк</m:t>
                          </m:r>
                        </m:e>
                      </m:d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9871" y="3912782"/>
                <a:ext cx="1392432" cy="40011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Скругленный прямоугольник 8"/>
          <p:cNvSpPr/>
          <p:nvPr/>
        </p:nvSpPr>
        <p:spPr>
          <a:xfrm>
            <a:off x="5239871" y="3912782"/>
            <a:ext cx="1392432" cy="4001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>
                <a:off x="7184087" y="3897980"/>
                <a:ext cx="141808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ru-RU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ru-RU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sz="2000" b="0" i="1" smtClean="0">
                              <a:latin typeface="Cambria Math"/>
                            </a:rPr>
                            <m:t>Ки</m:t>
                          </m:r>
                        </m:e>
                      </m:d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087" y="3897980"/>
                <a:ext cx="1418081" cy="400110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Скругленный прямоугольник 11"/>
          <p:cNvSpPr/>
          <p:nvPr/>
        </p:nvSpPr>
        <p:spPr>
          <a:xfrm>
            <a:off x="7184087" y="3897980"/>
            <a:ext cx="1392432" cy="4001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70074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7" grpId="0"/>
      <p:bldP spid="8" grpId="0" animBg="1"/>
      <p:bldP spid="9" grpId="0" animBg="1"/>
      <p:bldP spid="11" grpId="0" animBg="1"/>
      <p:bldP spid="1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731149f5af915f04a9652423ae5f6b13897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621</Words>
  <Application>Microsoft Office PowerPoint</Application>
  <PresentationFormat>Экран (16:9)</PresentationFormat>
  <Paragraphs>104</Paragraphs>
  <Slides>13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52</cp:revision>
  <dcterms:created xsi:type="dcterms:W3CDTF">2014-03-19T08:27:01Z</dcterms:created>
  <dcterms:modified xsi:type="dcterms:W3CDTF">2016-10-02T10:49:28Z</dcterms:modified>
</cp:coreProperties>
</file>